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4" r:id="rId28"/>
    <p:sldId id="285" r:id="rId29"/>
    <p:sldId id="286" r:id="rId30"/>
    <p:sldId id="287" r:id="rId31"/>
    <p:sldId id="289" r:id="rId32"/>
    <p:sldId id="288" r:id="rId33"/>
    <p:sldId id="290" r:id="rId34"/>
    <p:sldId id="291" r:id="rId35"/>
    <p:sldId id="292" r:id="rId36"/>
    <p:sldId id="315"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7" r:id="rId56"/>
    <p:sldId id="312" r:id="rId57"/>
    <p:sldId id="313" r:id="rId58"/>
    <p:sldId id="314" r:id="rId59"/>
  </p:sldIdLst>
  <p:sldSz cx="18288000" cy="10287000"/>
  <p:notesSz cx="6858000" cy="9144000"/>
  <p:embeddedFontLst>
    <p:embeddedFont>
      <p:font typeface="Arimo" panose="020B0604020202020204" charset="0"/>
      <p:regular r:id="rId61"/>
    </p:embeddedFont>
    <p:embeddedFont>
      <p:font typeface="Arimo Bold" panose="020B0604020202020204" charset="0"/>
      <p:regular r:id="rId62"/>
    </p:embeddedFont>
    <p:embeddedFont>
      <p:font typeface="Calibri" panose="020F0502020204030204" pitchFamily="34" charset="0"/>
      <p:regular r:id="rId63"/>
      <p:bold r:id="rId64"/>
      <p:italic r:id="rId65"/>
      <p:boldItalic r:id="rId66"/>
    </p:embeddedFont>
    <p:embeddedFont>
      <p:font typeface="Calibri (MS)" panose="020B0604020202020204" charset="0"/>
      <p:regular r:id="rId67"/>
    </p:embeddedFont>
    <p:embeddedFont>
      <p:font typeface="Calibri (MS) Bold" panose="020B0604020202020204"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6323" autoAdjust="0"/>
  </p:normalViewPr>
  <p:slideViewPr>
    <p:cSldViewPr>
      <p:cViewPr>
        <p:scale>
          <a:sx n="50" d="100"/>
          <a:sy n="50" d="100"/>
        </p:scale>
        <p:origin x="1914" y="9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too much contrast</a:t>
            </a:r>
          </a:p>
          <a:p>
            <a:endParaRPr lang="en-US"/>
          </a:p>
          <a:p>
            <a:r>
              <a:rPr lang="en-US"/>
              <a:t>tone it down a bit </a:t>
            </a:r>
          </a:p>
          <a:p>
            <a:endParaRPr lang="en-US"/>
          </a:p>
          <a:p>
            <a:r>
              <a:rPr lang="en-US"/>
              <a:t>optional</a:t>
            </a:r>
          </a:p>
          <a:p>
            <a:endParaRPr lang="en-US"/>
          </a:p>
          <a:p>
            <a:r>
              <a:rPr lang="en-US"/>
              <a:t>combine it with the next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2943053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1331345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Also discuss the metrics discussed earlier to jog the viewer's memory. Say that this will reduce deployment time by at least few days because architecture doesn’t need to be learned from scratch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 this will require details about clusters in the configs</a:t>
            </a:r>
          </a:p>
          <a:p>
            <a:endParaRPr lang="en-US"/>
          </a:p>
          <a:p>
            <a:r>
              <a:rPr lang="en-US"/>
              <a:t>if a person knows this much, he can dedploy anyways</a:t>
            </a:r>
          </a:p>
          <a:p>
            <a:endParaRPr lang="en-US"/>
          </a:p>
          <a:p>
            <a:r>
              <a:rPr lang="en-US"/>
              <a:t>contradiction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10177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 this will require details about clusters in the configs</a:t>
            </a:r>
          </a:p>
          <a:p>
            <a:endParaRPr lang="en-US"/>
          </a:p>
          <a:p>
            <a:r>
              <a:rPr lang="en-US"/>
              <a:t>if a person knows this much, he can dedploy anyways</a:t>
            </a:r>
          </a:p>
          <a:p>
            <a:endParaRPr lang="en-US"/>
          </a:p>
          <a:p>
            <a:r>
              <a:rPr lang="en-US"/>
              <a:t>contradiction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make it brief the heading and</a:t>
            </a:r>
          </a:p>
          <a:p>
            <a:r>
              <a:rPr lang="en-US"/>
              <a:t>icons should be in bullets </a:t>
            </a:r>
          </a:p>
          <a:p>
            <a:endParaRPr lang="en-US"/>
          </a:p>
          <a:p>
            <a:endParaRPr lang="en-US"/>
          </a:p>
          <a:p>
            <a:r>
              <a:rPr lang="en-US"/>
              <a:t>keep icons</a:t>
            </a:r>
          </a:p>
          <a:p>
            <a:endParaRPr lang="en-US"/>
          </a:p>
          <a:p>
            <a:r>
              <a:rPr lang="en-US"/>
              <a:t>LETS MAKE A FLOW DIAGRAM ON THE RIGHT TAHT SHOWS CHECK LIST WRENCH ETCC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583725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add more reasons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fix the sentence </a:t>
            </a:r>
          </a:p>
          <a:p>
            <a:endParaRPr lang="en-US"/>
          </a:p>
          <a:p>
            <a:r>
              <a:rPr lang="en-US"/>
              <a:t>multi agents interact with each other to achieve common goal </a:t>
            </a:r>
          </a:p>
          <a:p>
            <a:endParaRPr lang="en-US"/>
          </a:p>
          <a:p>
            <a:r>
              <a:rPr lang="en-US"/>
              <a:t>rephrase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22.sv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11.png"/><Relationship Id="rId18" Type="http://schemas.openxmlformats.org/officeDocument/2006/relationships/image" Target="../media/image71.svg"/><Relationship Id="rId3" Type="http://schemas.openxmlformats.org/officeDocument/2006/relationships/image" Target="../media/image21.png"/><Relationship Id="rId7" Type="http://schemas.openxmlformats.org/officeDocument/2006/relationships/image" Target="../media/image37.png"/><Relationship Id="rId12" Type="http://schemas.openxmlformats.org/officeDocument/2006/relationships/image" Target="../media/image69.svg"/><Relationship Id="rId17" Type="http://schemas.openxmlformats.org/officeDocument/2006/relationships/image" Target="../media/image70.png"/><Relationship Id="rId2" Type="http://schemas.openxmlformats.org/officeDocument/2006/relationships/image" Target="../media/image1.png"/><Relationship Id="rId16" Type="http://schemas.openxmlformats.org/officeDocument/2006/relationships/image" Target="../media/image14.svg"/><Relationship Id="rId20" Type="http://schemas.openxmlformats.org/officeDocument/2006/relationships/image" Target="../media/image73.svg"/><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68.png"/><Relationship Id="rId5" Type="http://schemas.openxmlformats.org/officeDocument/2006/relationships/image" Target="../media/image53.png"/><Relationship Id="rId15" Type="http://schemas.openxmlformats.org/officeDocument/2006/relationships/image" Target="../media/image13.png"/><Relationship Id="rId10" Type="http://schemas.openxmlformats.org/officeDocument/2006/relationships/image" Target="../media/image40.svg"/><Relationship Id="rId19" Type="http://schemas.openxmlformats.org/officeDocument/2006/relationships/image" Target="../media/image72.png"/><Relationship Id="rId4" Type="http://schemas.openxmlformats.org/officeDocument/2006/relationships/image" Target="../media/image22.svg"/><Relationship Id="rId9" Type="http://schemas.openxmlformats.org/officeDocument/2006/relationships/image" Target="../media/image39.png"/><Relationship Id="rId14" Type="http://schemas.openxmlformats.org/officeDocument/2006/relationships/image" Target="../media/image12.svg"/></Relationships>
</file>

<file path=ppt/slides/_rels/slide23.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3" Type="http://schemas.openxmlformats.org/officeDocument/2006/relationships/image" Target="../media/image2.png"/><Relationship Id="rId7" Type="http://schemas.openxmlformats.org/officeDocument/2006/relationships/image" Target="../media/image83.svg"/><Relationship Id="rId12"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5" Type="http://schemas.openxmlformats.org/officeDocument/2006/relationships/image" Target="../media/image9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3.jpg"/></Relationships>
</file>

<file path=ppt/slides/_rels/slide3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png"/><Relationship Id="rId7"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2.png"/><Relationship Id="rId7"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10.xml"/><Relationship Id="rId16"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2.png"/><Relationship Id="rId9" Type="http://schemas.openxmlformats.org/officeDocument/2006/relationships/image" Target="../media/image115.png"/><Relationship Id="rId14" Type="http://schemas.openxmlformats.org/officeDocument/2006/relationships/image" Target="../media/image120.png"/></Relationships>
</file>

<file path=ppt/slides/_rels/slide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notesSlide" Target="../notesSlides/notesSlide1.xml"/><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2.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7.sv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1.pn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1.png"/><Relationship Id="rId21" Type="http://schemas.openxmlformats.org/officeDocument/2006/relationships/image" Target="../media/image48.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svg"/><Relationship Id="rId2" Type="http://schemas.openxmlformats.org/officeDocument/2006/relationships/notesSlide" Target="../notesSlides/notesSlide6.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sv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24" Type="http://schemas.openxmlformats.org/officeDocument/2006/relationships/image" Target="../media/image51.png"/><Relationship Id="rId5" Type="http://schemas.openxmlformats.org/officeDocument/2006/relationships/image" Target="../media/image32.svg"/><Relationship Id="rId15" Type="http://schemas.openxmlformats.org/officeDocument/2006/relationships/image" Target="../media/image42.svg"/><Relationship Id="rId23" Type="http://schemas.openxmlformats.org/officeDocument/2006/relationships/image" Target="../media/image50.sv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grpSp>
        <p:nvGrpSpPr>
          <p:cNvPr id="7" name="Group 7"/>
          <p:cNvGrpSpPr/>
          <p:nvPr/>
        </p:nvGrpSpPr>
        <p:grpSpPr>
          <a:xfrm>
            <a:off x="0" y="-729789"/>
            <a:ext cx="18288000" cy="3527837"/>
            <a:chOff x="0" y="0"/>
            <a:chExt cx="24384000" cy="4703783"/>
          </a:xfrm>
        </p:grpSpPr>
        <p:sp>
          <p:nvSpPr>
            <p:cNvPr id="8" name="Freeform 8"/>
            <p:cNvSpPr/>
            <p:nvPr/>
          </p:nvSpPr>
          <p:spPr>
            <a:xfrm>
              <a:off x="0" y="0"/>
              <a:ext cx="24384000" cy="4703826"/>
            </a:xfrm>
            <a:custGeom>
              <a:avLst/>
              <a:gdLst/>
              <a:ahLst/>
              <a:cxnLst/>
              <a:rect l="l" t="t" r="r" b="b"/>
              <a:pathLst>
                <a:path w="24384000" h="4703826">
                  <a:moveTo>
                    <a:pt x="0" y="0"/>
                  </a:moveTo>
                  <a:lnTo>
                    <a:pt x="24384000" y="0"/>
                  </a:lnTo>
                  <a:lnTo>
                    <a:pt x="24384000" y="4703826"/>
                  </a:lnTo>
                  <a:lnTo>
                    <a:pt x="0" y="4703826"/>
                  </a:lnTo>
                  <a:lnTo>
                    <a:pt x="0" y="0"/>
                  </a:lnTo>
                  <a:close/>
                </a:path>
              </a:pathLst>
            </a:custGeom>
            <a:blipFill>
              <a:blip r:embed="rId4"/>
              <a:stretch>
                <a:fillRect t="-94573" b="-94572"/>
              </a:stretch>
            </a:blipFill>
          </p:spPr>
        </p:sp>
      </p:grpSp>
      <p:sp>
        <p:nvSpPr>
          <p:cNvPr id="9" name="Freeform 9"/>
          <p:cNvSpPr/>
          <p:nvPr/>
        </p:nvSpPr>
        <p:spPr>
          <a:xfrm>
            <a:off x="0" y="1291396"/>
            <a:ext cx="18288000" cy="1522560"/>
          </a:xfrm>
          <a:custGeom>
            <a:avLst/>
            <a:gdLst/>
            <a:ahLst/>
            <a:cxnLst/>
            <a:rect l="l" t="t" r="r" b="b"/>
            <a:pathLst>
              <a:path w="18288000" h="1522560">
                <a:moveTo>
                  <a:pt x="0" y="0"/>
                </a:moveTo>
                <a:lnTo>
                  <a:pt x="18288000" y="0"/>
                </a:lnTo>
                <a:lnTo>
                  <a:pt x="18288000" y="1522560"/>
                </a:lnTo>
                <a:lnTo>
                  <a:pt x="0" y="1522560"/>
                </a:lnTo>
                <a:lnTo>
                  <a:pt x="0" y="0"/>
                </a:lnTo>
                <a:close/>
              </a:path>
            </a:pathLst>
          </a:custGeom>
          <a:blipFill>
            <a:blip r:embed="rId5">
              <a:extLst>
                <a:ext uri="{96DAC541-7B7A-43D3-8B79-37D633B846F1}">
                  <asvg:svgBlip xmlns:asvg="http://schemas.microsoft.com/office/drawing/2016/SVG/main" r:embed="rId6"/>
                </a:ext>
              </a:extLst>
            </a:blip>
            <a:stretch>
              <a:fillRect t="-47" b="-47"/>
            </a:stretch>
          </a:blipFill>
        </p:spPr>
      </p:sp>
      <p:sp>
        <p:nvSpPr>
          <p:cNvPr id="13" name="TextBox 13"/>
          <p:cNvSpPr txBox="1"/>
          <p:nvPr/>
        </p:nvSpPr>
        <p:spPr>
          <a:xfrm>
            <a:off x="1292339" y="4185252"/>
            <a:ext cx="15361920" cy="876300"/>
          </a:xfrm>
          <a:prstGeom prst="rect">
            <a:avLst/>
          </a:prstGeom>
        </p:spPr>
        <p:txBody>
          <a:bodyPr lIns="0" tIns="0" rIns="0" bIns="0" rtlCol="0" anchor="t">
            <a:spAutoFit/>
          </a:bodyPr>
          <a:lstStyle/>
          <a:p>
            <a:pPr algn="ctr">
              <a:lnSpc>
                <a:spcPts val="6480"/>
              </a:lnSpc>
            </a:pPr>
            <a:r>
              <a:rPr lang="en-US" sz="5400" b="1">
                <a:solidFill>
                  <a:srgbClr val="000000"/>
                </a:solidFill>
                <a:latin typeface="Arimo Bold"/>
                <a:ea typeface="Arimo Bold"/>
                <a:cs typeface="Arimo Bold"/>
                <a:sym typeface="Arimo Bold"/>
              </a:rPr>
              <a:t>Agentic Data Workflow</a:t>
            </a:r>
          </a:p>
        </p:txBody>
      </p:sp>
      <p:sp>
        <p:nvSpPr>
          <p:cNvPr id="14" name="TextBox 14"/>
          <p:cNvSpPr txBox="1"/>
          <p:nvPr/>
        </p:nvSpPr>
        <p:spPr>
          <a:xfrm>
            <a:off x="5095142" y="6452202"/>
            <a:ext cx="8124490" cy="676275"/>
          </a:xfrm>
          <a:prstGeom prst="rect">
            <a:avLst/>
          </a:prstGeom>
        </p:spPr>
        <p:txBody>
          <a:bodyPr lIns="0" tIns="0" rIns="0" bIns="0" rtlCol="0" anchor="t">
            <a:spAutoFit/>
          </a:bodyPr>
          <a:lstStyle/>
          <a:p>
            <a:pPr algn="ctr">
              <a:lnSpc>
                <a:spcPts val="5040"/>
              </a:lnSpc>
            </a:pPr>
            <a:r>
              <a:rPr lang="en-US" sz="4200">
                <a:solidFill>
                  <a:srgbClr val="898989"/>
                </a:solidFill>
                <a:latin typeface="Arimo"/>
                <a:ea typeface="Arimo"/>
                <a:cs typeface="Arimo"/>
                <a:sym typeface="Arimo"/>
              </a:rPr>
              <a:t>Abbas Bukhari  &amp; Ahmad Shaheer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026"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sp>
        <p:nvSpPr>
          <p:cNvPr id="4" name="TextBox 4"/>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Methodology</a:t>
            </a:r>
          </a:p>
        </p:txBody>
      </p:sp>
      <p:sp>
        <p:nvSpPr>
          <p:cNvPr id="5" name="TextBox 5"/>
          <p:cNvSpPr txBox="1"/>
          <p:nvPr/>
        </p:nvSpPr>
        <p:spPr>
          <a:xfrm>
            <a:off x="543352" y="1501116"/>
            <a:ext cx="4849267" cy="781685"/>
          </a:xfrm>
          <a:prstGeom prst="rect">
            <a:avLst/>
          </a:prstGeom>
        </p:spPr>
        <p:txBody>
          <a:bodyPr lIns="0" tIns="0" rIns="0" bIns="0" rtlCol="0" anchor="t">
            <a:spAutoFit/>
          </a:bodyPr>
          <a:lstStyle/>
          <a:p>
            <a:pPr algn="l">
              <a:lnSpc>
                <a:spcPts val="5740"/>
              </a:lnSpc>
            </a:pPr>
            <a:r>
              <a:rPr lang="en-US" sz="4100" b="1" dirty="0">
                <a:solidFill>
                  <a:srgbClr val="000000"/>
                </a:solidFill>
                <a:latin typeface="Calibri (MS) Bold"/>
                <a:ea typeface="Calibri (MS) Bold"/>
                <a:cs typeface="Calibri (MS) Bold"/>
                <a:sym typeface="Calibri (MS) Bold"/>
              </a:rPr>
              <a:t>Supported Data types:</a:t>
            </a:r>
          </a:p>
        </p:txBody>
      </p:sp>
      <p:sp>
        <p:nvSpPr>
          <p:cNvPr id="6" name="TextBox 6"/>
          <p:cNvSpPr txBox="1"/>
          <p:nvPr/>
        </p:nvSpPr>
        <p:spPr>
          <a:xfrm>
            <a:off x="1077377" y="2393233"/>
            <a:ext cx="7272338" cy="2594610"/>
          </a:xfrm>
          <a:prstGeom prst="rect">
            <a:avLst/>
          </a:prstGeom>
        </p:spPr>
        <p:txBody>
          <a:bodyPr lIns="0" tIns="0" rIns="0" bIns="0" rtlCol="0" anchor="t">
            <a:spAutoFit/>
          </a:bodyPr>
          <a:lstStyle/>
          <a:p>
            <a:pPr marL="777240" lvl="1" indent="-388620" algn="l">
              <a:lnSpc>
                <a:spcPts val="5040"/>
              </a:lnSpc>
              <a:buFont typeface="Arial"/>
              <a:buChar char="•"/>
            </a:pPr>
            <a:r>
              <a:rPr lang="en-US" sz="3600" dirty="0">
                <a:solidFill>
                  <a:srgbClr val="000000"/>
                </a:solidFill>
                <a:latin typeface="Calibri (MS)"/>
                <a:ea typeface="Calibri (MS)"/>
                <a:cs typeface="Calibri (MS)"/>
                <a:sym typeface="Calibri (MS)"/>
              </a:rPr>
              <a:t>Structured data</a:t>
            </a:r>
          </a:p>
          <a:p>
            <a:pPr marL="777240" lvl="1" indent="-388620" algn="l">
              <a:lnSpc>
                <a:spcPts val="5040"/>
              </a:lnSpc>
              <a:buFont typeface="Arial"/>
              <a:buChar char="•"/>
            </a:pPr>
            <a:r>
              <a:rPr lang="en-US" sz="3600" dirty="0">
                <a:solidFill>
                  <a:srgbClr val="000000"/>
                </a:solidFill>
                <a:latin typeface="Calibri (MS)"/>
                <a:ea typeface="Calibri (MS)"/>
                <a:cs typeface="Calibri (MS)"/>
                <a:sym typeface="Calibri (MS)"/>
              </a:rPr>
              <a:t>Semi-Structured data</a:t>
            </a:r>
          </a:p>
          <a:p>
            <a:pPr marL="777240" lvl="1" indent="-388620" algn="l">
              <a:lnSpc>
                <a:spcPts val="5040"/>
              </a:lnSpc>
              <a:buFont typeface="Arial"/>
              <a:buChar char="•"/>
            </a:pPr>
            <a:r>
              <a:rPr lang="en-US" sz="3600" dirty="0">
                <a:solidFill>
                  <a:srgbClr val="000000"/>
                </a:solidFill>
                <a:latin typeface="Calibri (MS)"/>
                <a:ea typeface="Calibri (MS)"/>
                <a:cs typeface="Calibri (MS)"/>
                <a:sym typeface="Calibri (MS)"/>
              </a:rPr>
              <a:t>Unstructured data</a:t>
            </a:r>
          </a:p>
          <a:p>
            <a:pPr marL="777240" lvl="1" indent="-388620" algn="l">
              <a:lnSpc>
                <a:spcPts val="5040"/>
              </a:lnSpc>
              <a:buFont typeface="Arial"/>
              <a:buChar char="•"/>
            </a:pPr>
            <a:r>
              <a:rPr lang="en-US" sz="3600" dirty="0">
                <a:solidFill>
                  <a:srgbClr val="000000"/>
                </a:solidFill>
                <a:latin typeface="Calibri (MS)"/>
                <a:ea typeface="Calibri (MS)"/>
                <a:cs typeface="Calibri (MS)"/>
                <a:sym typeface="Calibri (MS)"/>
              </a:rPr>
              <a:t>Mixture of the above</a:t>
            </a:r>
          </a:p>
        </p:txBody>
      </p:sp>
      <p:sp>
        <p:nvSpPr>
          <p:cNvPr id="7" name="TextBox 7"/>
          <p:cNvSpPr txBox="1"/>
          <p:nvPr/>
        </p:nvSpPr>
        <p:spPr>
          <a:xfrm>
            <a:off x="543352" y="5779395"/>
            <a:ext cx="3034605" cy="781685"/>
          </a:xfrm>
          <a:prstGeom prst="rect">
            <a:avLst/>
          </a:prstGeom>
        </p:spPr>
        <p:txBody>
          <a:bodyPr lIns="0" tIns="0" rIns="0" bIns="0" rtlCol="0" anchor="t">
            <a:spAutoFit/>
          </a:bodyPr>
          <a:lstStyle/>
          <a:p>
            <a:pPr algn="l">
              <a:lnSpc>
                <a:spcPts val="5740"/>
              </a:lnSpc>
            </a:pPr>
            <a:r>
              <a:rPr lang="en-US" sz="4100" b="1" dirty="0">
                <a:solidFill>
                  <a:srgbClr val="000000"/>
                </a:solidFill>
                <a:latin typeface="Calibri (MS) Bold"/>
                <a:ea typeface="Calibri (MS) Bold"/>
                <a:cs typeface="Calibri (MS) Bold"/>
                <a:sym typeface="Calibri (MS) Bold"/>
              </a:rPr>
              <a:t>Data Velocity:</a:t>
            </a:r>
          </a:p>
        </p:txBody>
      </p:sp>
      <p:sp>
        <p:nvSpPr>
          <p:cNvPr id="8" name="TextBox 8"/>
          <p:cNvSpPr txBox="1"/>
          <p:nvPr/>
        </p:nvSpPr>
        <p:spPr>
          <a:xfrm>
            <a:off x="902036" y="6675380"/>
            <a:ext cx="4278893" cy="1318260"/>
          </a:xfrm>
          <a:prstGeom prst="rect">
            <a:avLst/>
          </a:prstGeom>
        </p:spPr>
        <p:txBody>
          <a:bodyPr lIns="0" tIns="0" rIns="0" bIns="0" rtlCol="0" anchor="t">
            <a:spAutoFit/>
          </a:bodyPr>
          <a:lstStyle/>
          <a:p>
            <a:pPr marL="777240" lvl="1" indent="-388620" algn="l">
              <a:lnSpc>
                <a:spcPts val="5040"/>
              </a:lnSpc>
              <a:buFont typeface="Arial"/>
              <a:buChar char="•"/>
            </a:pPr>
            <a:r>
              <a:rPr lang="en-US" sz="3600" dirty="0">
                <a:solidFill>
                  <a:srgbClr val="000000"/>
                </a:solidFill>
                <a:latin typeface="Calibri (MS)"/>
                <a:ea typeface="Calibri (MS)"/>
                <a:cs typeface="Calibri (MS)"/>
                <a:sym typeface="Calibri (MS)"/>
              </a:rPr>
              <a:t>Streaming Data</a:t>
            </a:r>
          </a:p>
          <a:p>
            <a:pPr marL="777240" lvl="1" indent="-388620" algn="l">
              <a:lnSpc>
                <a:spcPts val="5040"/>
              </a:lnSpc>
              <a:buFont typeface="Arial"/>
              <a:buChar char="•"/>
            </a:pPr>
            <a:r>
              <a:rPr lang="en-US" sz="3600" dirty="0">
                <a:solidFill>
                  <a:srgbClr val="000000"/>
                </a:solidFill>
                <a:latin typeface="Calibri (MS)"/>
                <a:ea typeface="Calibri (MS)"/>
                <a:cs typeface="Calibri (MS)"/>
                <a:sym typeface="Calibri (MS)"/>
              </a:rPr>
              <a:t>Batch Data </a:t>
            </a:r>
          </a:p>
        </p:txBody>
      </p:sp>
      <p:sp>
        <p:nvSpPr>
          <p:cNvPr id="9" name="TextBox 9"/>
          <p:cNvSpPr txBox="1"/>
          <p:nvPr/>
        </p:nvSpPr>
        <p:spPr>
          <a:xfrm>
            <a:off x="9444017" y="1501116"/>
            <a:ext cx="7013063" cy="781685"/>
          </a:xfrm>
          <a:prstGeom prst="rect">
            <a:avLst/>
          </a:prstGeom>
        </p:spPr>
        <p:txBody>
          <a:bodyPr lIns="0" tIns="0" rIns="0" bIns="0" rtlCol="0" anchor="t">
            <a:spAutoFit/>
          </a:bodyPr>
          <a:lstStyle/>
          <a:p>
            <a:pPr algn="l">
              <a:lnSpc>
                <a:spcPts val="5740"/>
              </a:lnSpc>
            </a:pPr>
            <a:r>
              <a:rPr lang="en-US" sz="4100" b="1" dirty="0">
                <a:solidFill>
                  <a:srgbClr val="000000"/>
                </a:solidFill>
                <a:latin typeface="Calibri (MS) Bold"/>
                <a:ea typeface="Calibri (MS) Bold"/>
                <a:cs typeface="Calibri (MS) Bold"/>
                <a:sym typeface="Calibri (MS) Bold"/>
              </a:rPr>
              <a:t>Output  modalities:</a:t>
            </a:r>
          </a:p>
        </p:txBody>
      </p:sp>
      <p:sp>
        <p:nvSpPr>
          <p:cNvPr id="10" name="TextBox 10"/>
          <p:cNvSpPr txBox="1"/>
          <p:nvPr/>
        </p:nvSpPr>
        <p:spPr>
          <a:xfrm>
            <a:off x="9444017" y="2393233"/>
            <a:ext cx="7272338" cy="1956435"/>
          </a:xfrm>
          <a:prstGeom prst="rect">
            <a:avLst/>
          </a:prstGeom>
        </p:spPr>
        <p:txBody>
          <a:bodyPr lIns="0" tIns="0" rIns="0" bIns="0" rtlCol="0" anchor="t">
            <a:spAutoFit/>
          </a:bodyPr>
          <a:lstStyle/>
          <a:p>
            <a:pPr marL="777240" lvl="1" indent="-388620" algn="l">
              <a:lnSpc>
                <a:spcPts val="5040"/>
              </a:lnSpc>
              <a:buFont typeface="Arial"/>
              <a:buChar char="•"/>
            </a:pPr>
            <a:r>
              <a:rPr lang="en-US" sz="3600" dirty="0">
                <a:solidFill>
                  <a:srgbClr val="000000"/>
                </a:solidFill>
                <a:latin typeface="Calibri (MS)"/>
                <a:ea typeface="Calibri (MS)"/>
                <a:cs typeface="Calibri (MS)"/>
                <a:sym typeface="Calibri (MS)"/>
              </a:rPr>
              <a:t>Store data in a database</a:t>
            </a:r>
          </a:p>
          <a:p>
            <a:pPr marL="777240" lvl="1" indent="-388620" algn="l">
              <a:lnSpc>
                <a:spcPts val="5040"/>
              </a:lnSpc>
              <a:buFont typeface="Arial"/>
              <a:buChar char="•"/>
            </a:pPr>
            <a:r>
              <a:rPr lang="en-US" sz="3600" dirty="0">
                <a:solidFill>
                  <a:srgbClr val="000000"/>
                </a:solidFill>
                <a:latin typeface="Calibri (MS)"/>
                <a:ea typeface="Calibri (MS)"/>
                <a:cs typeface="Calibri (MS)"/>
                <a:sym typeface="Calibri (MS)"/>
              </a:rPr>
              <a:t>Show data on a dashboard</a:t>
            </a:r>
          </a:p>
          <a:p>
            <a:pPr marL="777240" lvl="1" indent="-388620" algn="l">
              <a:lnSpc>
                <a:spcPts val="5040"/>
              </a:lnSpc>
              <a:buFont typeface="Arial"/>
              <a:buChar char="•"/>
            </a:pPr>
            <a:r>
              <a:rPr lang="en-US" sz="3600" dirty="0">
                <a:solidFill>
                  <a:srgbClr val="000000"/>
                </a:solidFill>
                <a:latin typeface="Calibri (MS)"/>
                <a:ea typeface="Calibri (MS)"/>
                <a:cs typeface="Calibri (MS)"/>
                <a:sym typeface="Calibri (MS)"/>
              </a:rPr>
              <a:t>Make a graph of the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3"/>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4"/>
              <a:stretch>
                <a:fillRect t="-385" b="-382"/>
              </a:stretch>
            </a:blipFill>
          </p:spPr>
        </p:sp>
      </p:grpSp>
      <p:sp>
        <p:nvSpPr>
          <p:cNvPr id="6" name="TextBox 6"/>
          <p:cNvSpPr txBox="1"/>
          <p:nvPr/>
        </p:nvSpPr>
        <p:spPr>
          <a:xfrm>
            <a:off x="7162383" y="4438650"/>
            <a:ext cx="3556695" cy="704850"/>
          </a:xfrm>
          <a:prstGeom prst="rect">
            <a:avLst/>
          </a:prstGeom>
        </p:spPr>
        <p:txBody>
          <a:bodyPr lIns="0" tIns="0" rIns="0" bIns="0" rtlCol="0" anchor="t">
            <a:spAutoFit/>
          </a:bodyPr>
          <a:lstStyle/>
          <a:p>
            <a:pPr algn="ctr">
              <a:lnSpc>
                <a:spcPts val="4920"/>
              </a:lnSpc>
              <a:spcBef>
                <a:spcPct val="0"/>
              </a:spcBef>
            </a:pPr>
            <a:r>
              <a:rPr lang="en-US" sz="4100" b="1" spc="38">
                <a:solidFill>
                  <a:srgbClr val="000000"/>
                </a:solidFill>
                <a:latin typeface="Calibri (MS) Bold"/>
                <a:ea typeface="Calibri (MS) Bold"/>
                <a:cs typeface="Calibri (MS) Bold"/>
                <a:sym typeface="Calibri (MS) Bold"/>
              </a:rPr>
              <a:t>Agentic systems</a:t>
            </a:r>
          </a:p>
        </p:txBody>
      </p:sp>
      <p:sp>
        <p:nvSpPr>
          <p:cNvPr id="7" name="TextBox 7"/>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Methodology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3264438" y="6014571"/>
            <a:ext cx="1072504" cy="1072504"/>
          </a:xfrm>
          <a:custGeom>
            <a:avLst/>
            <a:gdLst/>
            <a:ahLst/>
            <a:cxnLst/>
            <a:rect l="l" t="t" r="r" b="b"/>
            <a:pathLst>
              <a:path w="1072504" h="1072504">
                <a:moveTo>
                  <a:pt x="0" y="0"/>
                </a:moveTo>
                <a:lnTo>
                  <a:pt x="1072504" y="0"/>
                </a:lnTo>
                <a:lnTo>
                  <a:pt x="1072504" y="1072504"/>
                </a:lnTo>
                <a:lnTo>
                  <a:pt x="0" y="1072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264297" y="7715725"/>
            <a:ext cx="1072645" cy="1072645"/>
          </a:xfrm>
          <a:custGeom>
            <a:avLst/>
            <a:gdLst/>
            <a:ahLst/>
            <a:cxnLst/>
            <a:rect l="l" t="t" r="r" b="b"/>
            <a:pathLst>
              <a:path w="1072645" h="1072645">
                <a:moveTo>
                  <a:pt x="0" y="0"/>
                </a:moveTo>
                <a:lnTo>
                  <a:pt x="1072645" y="0"/>
                </a:lnTo>
                <a:lnTo>
                  <a:pt x="1072645" y="1072645"/>
                </a:lnTo>
                <a:lnTo>
                  <a:pt x="0" y="1072645"/>
                </a:lnTo>
                <a:lnTo>
                  <a:pt x="0" y="0"/>
                </a:lnTo>
                <a:close/>
              </a:path>
            </a:pathLst>
          </a:custGeom>
          <a:blipFill>
            <a:blip r:embed="rId6"/>
            <a:stretch>
              <a:fillRect/>
            </a:stretch>
          </a:blipFill>
        </p:spPr>
      </p:sp>
      <p:sp>
        <p:nvSpPr>
          <p:cNvPr id="8" name="Freeform 8"/>
          <p:cNvSpPr/>
          <p:nvPr/>
        </p:nvSpPr>
        <p:spPr>
          <a:xfrm>
            <a:off x="3235919" y="4284898"/>
            <a:ext cx="1101023" cy="1101023"/>
          </a:xfrm>
          <a:custGeom>
            <a:avLst/>
            <a:gdLst/>
            <a:ahLst/>
            <a:cxnLst/>
            <a:rect l="l" t="t" r="r" b="b"/>
            <a:pathLst>
              <a:path w="1101023" h="1101023">
                <a:moveTo>
                  <a:pt x="0" y="0"/>
                </a:moveTo>
                <a:lnTo>
                  <a:pt x="1101023" y="0"/>
                </a:lnTo>
                <a:lnTo>
                  <a:pt x="1101023" y="1101023"/>
                </a:lnTo>
                <a:lnTo>
                  <a:pt x="0" y="1101023"/>
                </a:lnTo>
                <a:lnTo>
                  <a:pt x="0" y="0"/>
                </a:lnTo>
                <a:close/>
              </a:path>
            </a:pathLst>
          </a:custGeom>
          <a:blipFill>
            <a:blip r:embed="rId7"/>
            <a:stretch>
              <a:fillRect/>
            </a:stretch>
          </a:blipFill>
        </p:spPr>
      </p:sp>
      <p:sp>
        <p:nvSpPr>
          <p:cNvPr id="9" name="Freeform 9"/>
          <p:cNvSpPr/>
          <p:nvPr/>
        </p:nvSpPr>
        <p:spPr>
          <a:xfrm>
            <a:off x="10220079" y="4292406"/>
            <a:ext cx="1193458" cy="1193458"/>
          </a:xfrm>
          <a:custGeom>
            <a:avLst/>
            <a:gdLst/>
            <a:ahLst/>
            <a:cxnLst/>
            <a:rect l="l" t="t" r="r" b="b"/>
            <a:pathLst>
              <a:path w="1193458" h="1193458">
                <a:moveTo>
                  <a:pt x="0" y="0"/>
                </a:moveTo>
                <a:lnTo>
                  <a:pt x="1193459" y="0"/>
                </a:lnTo>
                <a:lnTo>
                  <a:pt x="1193459" y="1193458"/>
                </a:lnTo>
                <a:lnTo>
                  <a:pt x="0" y="1193458"/>
                </a:lnTo>
                <a:lnTo>
                  <a:pt x="0" y="0"/>
                </a:lnTo>
                <a:close/>
              </a:path>
            </a:pathLst>
          </a:custGeom>
          <a:blipFill>
            <a:blip r:embed="rId8"/>
            <a:stretch>
              <a:fillRect/>
            </a:stretch>
          </a:blipFill>
        </p:spPr>
      </p:sp>
      <p:sp>
        <p:nvSpPr>
          <p:cNvPr id="10" name="Freeform 10"/>
          <p:cNvSpPr/>
          <p:nvPr/>
        </p:nvSpPr>
        <p:spPr>
          <a:xfrm>
            <a:off x="10220079" y="6009454"/>
            <a:ext cx="1193458" cy="1193458"/>
          </a:xfrm>
          <a:custGeom>
            <a:avLst/>
            <a:gdLst/>
            <a:ahLst/>
            <a:cxnLst/>
            <a:rect l="l" t="t" r="r" b="b"/>
            <a:pathLst>
              <a:path w="1193458" h="1193458">
                <a:moveTo>
                  <a:pt x="0" y="0"/>
                </a:moveTo>
                <a:lnTo>
                  <a:pt x="1193459" y="0"/>
                </a:lnTo>
                <a:lnTo>
                  <a:pt x="1193459" y="1193458"/>
                </a:lnTo>
                <a:lnTo>
                  <a:pt x="0" y="1193458"/>
                </a:lnTo>
                <a:lnTo>
                  <a:pt x="0" y="0"/>
                </a:lnTo>
                <a:close/>
              </a:path>
            </a:pathLst>
          </a:custGeom>
          <a:blipFill>
            <a:blip r:embed="rId9"/>
            <a:stretch>
              <a:fillRect/>
            </a:stretch>
          </a:blipFill>
        </p:spPr>
      </p:sp>
      <p:sp>
        <p:nvSpPr>
          <p:cNvPr id="11" name="Freeform 11"/>
          <p:cNvSpPr/>
          <p:nvPr/>
        </p:nvSpPr>
        <p:spPr>
          <a:xfrm>
            <a:off x="10455110" y="7726787"/>
            <a:ext cx="958427" cy="958427"/>
          </a:xfrm>
          <a:custGeom>
            <a:avLst/>
            <a:gdLst/>
            <a:ahLst/>
            <a:cxnLst/>
            <a:rect l="l" t="t" r="r" b="b"/>
            <a:pathLst>
              <a:path w="958427" h="958427">
                <a:moveTo>
                  <a:pt x="0" y="0"/>
                </a:moveTo>
                <a:lnTo>
                  <a:pt x="958428" y="0"/>
                </a:lnTo>
                <a:lnTo>
                  <a:pt x="958428" y="958428"/>
                </a:lnTo>
                <a:lnTo>
                  <a:pt x="0" y="958428"/>
                </a:lnTo>
                <a:lnTo>
                  <a:pt x="0" y="0"/>
                </a:lnTo>
                <a:close/>
              </a:path>
            </a:pathLst>
          </a:custGeom>
          <a:blipFill>
            <a:blip r:embed="rId10"/>
            <a:stretch>
              <a:fillRect/>
            </a:stretch>
          </a:blipFill>
        </p:spPr>
      </p:sp>
      <p:sp>
        <p:nvSpPr>
          <p:cNvPr id="13" name="TextBox 13"/>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Agents</a:t>
            </a:r>
          </a:p>
        </p:txBody>
      </p:sp>
      <p:sp>
        <p:nvSpPr>
          <p:cNvPr id="14" name="TextBox 14"/>
          <p:cNvSpPr txBox="1"/>
          <p:nvPr/>
        </p:nvSpPr>
        <p:spPr>
          <a:xfrm>
            <a:off x="734933" y="1831583"/>
            <a:ext cx="13914120" cy="704850"/>
          </a:xfrm>
          <a:prstGeom prst="rect">
            <a:avLst/>
          </a:prstGeom>
        </p:spPr>
        <p:txBody>
          <a:bodyPr lIns="0" tIns="0" rIns="0" bIns="0" rtlCol="0" anchor="t">
            <a:spAutoFit/>
          </a:bodyPr>
          <a:lstStyle/>
          <a:p>
            <a:pPr algn="l">
              <a:lnSpc>
                <a:spcPts val="4919"/>
              </a:lnSpc>
            </a:pPr>
            <a:r>
              <a:rPr lang="en-US" sz="4099" spc="38">
                <a:solidFill>
                  <a:srgbClr val="000000"/>
                </a:solidFill>
                <a:latin typeface="Calibri (MS)"/>
                <a:ea typeface="Calibri (MS)"/>
                <a:cs typeface="Calibri (MS)"/>
                <a:sym typeface="Calibri (MS)"/>
              </a:rPr>
              <a:t>What are Agents?</a:t>
            </a:r>
          </a:p>
        </p:txBody>
      </p:sp>
      <p:sp>
        <p:nvSpPr>
          <p:cNvPr id="15" name="TextBox 15"/>
          <p:cNvSpPr txBox="1"/>
          <p:nvPr/>
        </p:nvSpPr>
        <p:spPr>
          <a:xfrm>
            <a:off x="621354" y="2818048"/>
            <a:ext cx="12967453"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They are computer programs that exhibit the following properties:</a:t>
            </a:r>
          </a:p>
        </p:txBody>
      </p:sp>
      <p:sp>
        <p:nvSpPr>
          <p:cNvPr id="16" name="TextBox 16"/>
          <p:cNvSpPr txBox="1"/>
          <p:nvPr/>
        </p:nvSpPr>
        <p:spPr>
          <a:xfrm>
            <a:off x="4732546" y="4696402"/>
            <a:ext cx="3019574"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1. Autonomous </a:t>
            </a:r>
          </a:p>
        </p:txBody>
      </p:sp>
      <p:sp>
        <p:nvSpPr>
          <p:cNvPr id="17" name="TextBox 17"/>
          <p:cNvSpPr txBox="1"/>
          <p:nvPr/>
        </p:nvSpPr>
        <p:spPr>
          <a:xfrm>
            <a:off x="4826043" y="6261512"/>
            <a:ext cx="2687092"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2. Goal Driven</a:t>
            </a:r>
          </a:p>
        </p:txBody>
      </p:sp>
      <p:sp>
        <p:nvSpPr>
          <p:cNvPr id="18" name="TextBox 18"/>
          <p:cNvSpPr txBox="1"/>
          <p:nvPr/>
        </p:nvSpPr>
        <p:spPr>
          <a:xfrm>
            <a:off x="4861390" y="7928387"/>
            <a:ext cx="2077789"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3. Reactive</a:t>
            </a:r>
          </a:p>
        </p:txBody>
      </p:sp>
      <p:sp>
        <p:nvSpPr>
          <p:cNvPr id="19" name="TextBox 19"/>
          <p:cNvSpPr txBox="1"/>
          <p:nvPr/>
        </p:nvSpPr>
        <p:spPr>
          <a:xfrm>
            <a:off x="12152580" y="4768735"/>
            <a:ext cx="1801564"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4. Intents</a:t>
            </a:r>
          </a:p>
        </p:txBody>
      </p:sp>
      <p:sp>
        <p:nvSpPr>
          <p:cNvPr id="20" name="TextBox 20"/>
          <p:cNvSpPr txBox="1"/>
          <p:nvPr/>
        </p:nvSpPr>
        <p:spPr>
          <a:xfrm>
            <a:off x="12190755" y="6261512"/>
            <a:ext cx="1725216"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5. Beliefs</a:t>
            </a:r>
          </a:p>
        </p:txBody>
      </p:sp>
      <p:sp>
        <p:nvSpPr>
          <p:cNvPr id="21" name="TextBox 21"/>
          <p:cNvSpPr txBox="1"/>
          <p:nvPr/>
        </p:nvSpPr>
        <p:spPr>
          <a:xfrm>
            <a:off x="11749732" y="7971019"/>
            <a:ext cx="2899321"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6. Desires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3"/>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4"/>
              <a:stretch>
                <a:fillRect t="-385" b="-382"/>
              </a:stretch>
            </a:blipFill>
          </p:spPr>
        </p:sp>
      </p:grpSp>
      <p:sp>
        <p:nvSpPr>
          <p:cNvPr id="6" name="Freeform 6"/>
          <p:cNvSpPr/>
          <p:nvPr/>
        </p:nvSpPr>
        <p:spPr>
          <a:xfrm>
            <a:off x="6858000" y="5029899"/>
            <a:ext cx="10246228" cy="4366316"/>
          </a:xfrm>
          <a:custGeom>
            <a:avLst/>
            <a:gdLst/>
            <a:ahLst/>
            <a:cxnLst/>
            <a:rect l="l" t="t" r="r" b="b"/>
            <a:pathLst>
              <a:path w="10246228" h="4366316">
                <a:moveTo>
                  <a:pt x="0" y="0"/>
                </a:moveTo>
                <a:lnTo>
                  <a:pt x="10246228" y="0"/>
                </a:lnTo>
                <a:lnTo>
                  <a:pt x="10246228" y="4366317"/>
                </a:lnTo>
                <a:lnTo>
                  <a:pt x="0" y="4366317"/>
                </a:lnTo>
                <a:lnTo>
                  <a:pt x="0" y="0"/>
                </a:lnTo>
                <a:close/>
              </a:path>
            </a:pathLst>
          </a:custGeom>
          <a:blipFill>
            <a:blip r:embed="rId5"/>
            <a:stretch>
              <a:fillRect t="-26150" r="-1425" b="-7432"/>
            </a:stretch>
          </a:blipFill>
        </p:spPr>
      </p:sp>
      <p:sp>
        <p:nvSpPr>
          <p:cNvPr id="7" name="TextBox 7"/>
          <p:cNvSpPr txBox="1"/>
          <p:nvPr/>
        </p:nvSpPr>
        <p:spPr>
          <a:xfrm>
            <a:off x="1066165"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Agents</a:t>
            </a:r>
          </a:p>
        </p:txBody>
      </p:sp>
      <p:sp>
        <p:nvSpPr>
          <p:cNvPr id="8" name="TextBox 8"/>
          <p:cNvSpPr txBox="1"/>
          <p:nvPr/>
        </p:nvSpPr>
        <p:spPr>
          <a:xfrm>
            <a:off x="466966" y="1555546"/>
            <a:ext cx="8677034" cy="704850"/>
          </a:xfrm>
          <a:prstGeom prst="rect">
            <a:avLst/>
          </a:prstGeom>
        </p:spPr>
        <p:txBody>
          <a:bodyPr lIns="0" tIns="0" rIns="0" bIns="0" rtlCol="0" anchor="t">
            <a:spAutoFit/>
          </a:bodyPr>
          <a:lstStyle/>
          <a:p>
            <a:pPr algn="just">
              <a:lnSpc>
                <a:spcPts val="4920"/>
              </a:lnSpc>
            </a:pPr>
            <a:r>
              <a:rPr lang="en-US" sz="4100" b="1" spc="38">
                <a:solidFill>
                  <a:srgbClr val="000000"/>
                </a:solidFill>
                <a:latin typeface="Calibri (MS) Bold"/>
                <a:ea typeface="Calibri (MS) Bold"/>
                <a:cs typeface="Calibri (MS) Bold"/>
                <a:sym typeface="Calibri (MS) Bold"/>
              </a:rPr>
              <a:t>How do agents work?</a:t>
            </a:r>
          </a:p>
        </p:txBody>
      </p:sp>
      <p:sp>
        <p:nvSpPr>
          <p:cNvPr id="9" name="TextBox 9"/>
          <p:cNvSpPr txBox="1"/>
          <p:nvPr/>
        </p:nvSpPr>
        <p:spPr>
          <a:xfrm>
            <a:off x="619105" y="3126094"/>
            <a:ext cx="5989003" cy="609600"/>
          </a:xfrm>
          <a:prstGeom prst="rect">
            <a:avLst/>
          </a:prstGeom>
        </p:spPr>
        <p:txBody>
          <a:bodyPr lIns="0" tIns="0" rIns="0" bIns="0" rtlCol="0" anchor="t">
            <a:spAutoFit/>
          </a:bodyPr>
          <a:lstStyle/>
          <a:p>
            <a:pPr algn="just">
              <a:lnSpc>
                <a:spcPts val="4320"/>
              </a:lnSpc>
              <a:spcBef>
                <a:spcPct val="0"/>
              </a:spcBef>
            </a:pPr>
            <a:r>
              <a:rPr lang="en-US" sz="3600" spc="33" dirty="0">
                <a:solidFill>
                  <a:srgbClr val="000000"/>
                </a:solidFill>
                <a:latin typeface="Calibri (MS)"/>
                <a:ea typeface="Calibri (MS)"/>
                <a:cs typeface="Calibri (MS)"/>
                <a:sym typeface="Calibri (MS)"/>
              </a:rPr>
              <a:t>- They can access other tools</a:t>
            </a:r>
          </a:p>
        </p:txBody>
      </p:sp>
      <p:sp>
        <p:nvSpPr>
          <p:cNvPr id="10" name="TextBox 10"/>
          <p:cNvSpPr txBox="1"/>
          <p:nvPr/>
        </p:nvSpPr>
        <p:spPr>
          <a:xfrm>
            <a:off x="619105" y="3976194"/>
            <a:ext cx="5989003" cy="1152525"/>
          </a:xfrm>
          <a:prstGeom prst="rect">
            <a:avLst/>
          </a:prstGeom>
        </p:spPr>
        <p:txBody>
          <a:bodyPr lIns="0" tIns="0" rIns="0" bIns="0" rtlCol="0" anchor="t">
            <a:spAutoFit/>
          </a:bodyPr>
          <a:lstStyle/>
          <a:p>
            <a:pPr algn="just">
              <a:lnSpc>
                <a:spcPts val="4320"/>
              </a:lnSpc>
              <a:spcBef>
                <a:spcPct val="0"/>
              </a:spcBef>
            </a:pPr>
            <a:r>
              <a:rPr lang="en-US" sz="3600" spc="33" dirty="0">
                <a:solidFill>
                  <a:srgbClr val="000000"/>
                </a:solidFill>
                <a:latin typeface="Calibri (MS)"/>
                <a:ea typeface="Calibri (MS)"/>
                <a:cs typeface="Calibri (MS)"/>
                <a:sym typeface="Calibri (MS)"/>
              </a:rPr>
              <a:t>- They can perceive and react to their environments</a:t>
            </a:r>
          </a:p>
        </p:txBody>
      </p:sp>
      <p:sp>
        <p:nvSpPr>
          <p:cNvPr id="11" name="TextBox 11"/>
          <p:cNvSpPr txBox="1"/>
          <p:nvPr/>
        </p:nvSpPr>
        <p:spPr>
          <a:xfrm>
            <a:off x="619105" y="5366844"/>
            <a:ext cx="5989003" cy="1152525"/>
          </a:xfrm>
          <a:prstGeom prst="rect">
            <a:avLst/>
          </a:prstGeom>
        </p:spPr>
        <p:txBody>
          <a:bodyPr lIns="0" tIns="0" rIns="0" bIns="0" rtlCol="0" anchor="t">
            <a:spAutoFit/>
          </a:bodyPr>
          <a:lstStyle/>
          <a:p>
            <a:pPr algn="just">
              <a:lnSpc>
                <a:spcPts val="4320"/>
              </a:lnSpc>
              <a:spcBef>
                <a:spcPct val="0"/>
              </a:spcBef>
            </a:pPr>
            <a:r>
              <a:rPr lang="en-US" sz="3600" spc="33" dirty="0">
                <a:solidFill>
                  <a:srgbClr val="000000"/>
                </a:solidFill>
                <a:latin typeface="Calibri (MS)"/>
                <a:ea typeface="Calibri (MS)"/>
                <a:cs typeface="Calibri (MS)"/>
                <a:sym typeface="Calibri (MS)"/>
              </a:rPr>
              <a:t>- Can make decision based on some algorithm or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grpSp>
        <p:nvGrpSpPr>
          <p:cNvPr id="6" name="Group 6"/>
          <p:cNvGrpSpPr/>
          <p:nvPr/>
        </p:nvGrpSpPr>
        <p:grpSpPr>
          <a:xfrm rot="5400000">
            <a:off x="-2244489" y="5168250"/>
            <a:ext cx="6059332" cy="981968"/>
            <a:chOff x="0" y="0"/>
            <a:chExt cx="5015462" cy="812800"/>
          </a:xfrm>
        </p:grpSpPr>
        <p:sp>
          <p:nvSpPr>
            <p:cNvPr id="7" name="Freeform 7"/>
            <p:cNvSpPr/>
            <p:nvPr/>
          </p:nvSpPr>
          <p:spPr>
            <a:xfrm>
              <a:off x="0" y="0"/>
              <a:ext cx="5015462" cy="812800"/>
            </a:xfrm>
            <a:custGeom>
              <a:avLst/>
              <a:gdLst/>
              <a:ahLst/>
              <a:cxnLst/>
              <a:rect l="l" t="t" r="r" b="b"/>
              <a:pathLst>
                <a:path w="5015462" h="812800">
                  <a:moveTo>
                    <a:pt x="5015462" y="406400"/>
                  </a:moveTo>
                  <a:lnTo>
                    <a:pt x="4609062" y="0"/>
                  </a:lnTo>
                  <a:lnTo>
                    <a:pt x="4609062" y="203200"/>
                  </a:lnTo>
                  <a:lnTo>
                    <a:pt x="0" y="203200"/>
                  </a:lnTo>
                  <a:lnTo>
                    <a:pt x="0" y="609600"/>
                  </a:lnTo>
                  <a:lnTo>
                    <a:pt x="4609062" y="609600"/>
                  </a:lnTo>
                  <a:lnTo>
                    <a:pt x="4609062" y="812800"/>
                  </a:lnTo>
                  <a:lnTo>
                    <a:pt x="5015462" y="406400"/>
                  </a:lnTo>
                  <a:close/>
                </a:path>
              </a:pathLst>
            </a:custGeom>
            <a:solidFill>
              <a:srgbClr val="000000"/>
            </a:solidFill>
          </p:spPr>
        </p:sp>
        <p:sp>
          <p:nvSpPr>
            <p:cNvPr id="8" name="TextBox 8"/>
            <p:cNvSpPr txBox="1"/>
            <p:nvPr/>
          </p:nvSpPr>
          <p:spPr>
            <a:xfrm>
              <a:off x="0" y="165100"/>
              <a:ext cx="4913862" cy="444500"/>
            </a:xfrm>
            <a:prstGeom prst="rect">
              <a:avLst/>
            </a:prstGeom>
          </p:spPr>
          <p:txBody>
            <a:bodyPr lIns="50800" tIns="50800" rIns="50800" bIns="50800" rtlCol="0" anchor="ctr"/>
            <a:lstStyle/>
            <a:p>
              <a:pPr algn="just">
                <a:lnSpc>
                  <a:spcPts val="2160"/>
                </a:lnSpc>
              </a:pPr>
              <a:endParaRPr/>
            </a:p>
          </p:txBody>
        </p:sp>
      </p:grpSp>
      <p:sp>
        <p:nvSpPr>
          <p:cNvPr id="9" name="TextBox 9"/>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Agents</a:t>
            </a:r>
          </a:p>
        </p:txBody>
      </p:sp>
      <p:sp>
        <p:nvSpPr>
          <p:cNvPr id="10" name="TextBox 10"/>
          <p:cNvSpPr txBox="1"/>
          <p:nvPr/>
        </p:nvSpPr>
        <p:spPr>
          <a:xfrm>
            <a:off x="2403207" y="1359834"/>
            <a:ext cx="6048490" cy="704850"/>
          </a:xfrm>
          <a:prstGeom prst="rect">
            <a:avLst/>
          </a:prstGeom>
        </p:spPr>
        <p:txBody>
          <a:bodyPr lIns="0" tIns="0" rIns="0" bIns="0" rtlCol="0" anchor="t">
            <a:spAutoFit/>
          </a:bodyPr>
          <a:lstStyle/>
          <a:p>
            <a:pPr algn="just">
              <a:lnSpc>
                <a:spcPts val="4919"/>
              </a:lnSpc>
            </a:pPr>
            <a:r>
              <a:rPr lang="en-US" sz="4099" b="1" spc="38">
                <a:solidFill>
                  <a:srgbClr val="000000"/>
                </a:solidFill>
                <a:latin typeface="Calibri (MS) Bold"/>
                <a:ea typeface="Calibri (MS) Bold"/>
                <a:cs typeface="Calibri (MS) Bold"/>
                <a:sym typeface="Calibri (MS) Bold"/>
              </a:rPr>
              <a:t>Types Of Agents:</a:t>
            </a:r>
          </a:p>
        </p:txBody>
      </p:sp>
      <p:sp>
        <p:nvSpPr>
          <p:cNvPr id="11" name="TextBox 11"/>
          <p:cNvSpPr txBox="1"/>
          <p:nvPr/>
        </p:nvSpPr>
        <p:spPr>
          <a:xfrm>
            <a:off x="2403207" y="2691799"/>
            <a:ext cx="4479816" cy="609600"/>
          </a:xfrm>
          <a:prstGeom prst="rect">
            <a:avLst/>
          </a:prstGeom>
        </p:spPr>
        <p:txBody>
          <a:bodyPr lIns="0" tIns="0" rIns="0" bIns="0" rtlCol="0" anchor="t">
            <a:spAutoFit/>
          </a:bodyPr>
          <a:lstStyle/>
          <a:p>
            <a:pPr algn="just">
              <a:lnSpc>
                <a:spcPts val="4320"/>
              </a:lnSpc>
              <a:spcBef>
                <a:spcPct val="0"/>
              </a:spcBef>
            </a:pPr>
            <a:r>
              <a:rPr lang="en-US" sz="3600" spc="33" dirty="0">
                <a:solidFill>
                  <a:srgbClr val="000000"/>
                </a:solidFill>
                <a:latin typeface="Calibri (MS)"/>
                <a:ea typeface="Calibri (MS)"/>
                <a:cs typeface="Calibri (MS)"/>
                <a:sym typeface="Calibri (MS)"/>
              </a:rPr>
              <a:t>- Utility Based Agents: </a:t>
            </a:r>
          </a:p>
        </p:txBody>
      </p:sp>
      <p:sp>
        <p:nvSpPr>
          <p:cNvPr id="12" name="TextBox 12"/>
          <p:cNvSpPr txBox="1"/>
          <p:nvPr/>
        </p:nvSpPr>
        <p:spPr>
          <a:xfrm>
            <a:off x="2403207" y="4785262"/>
            <a:ext cx="8127908" cy="609600"/>
          </a:xfrm>
          <a:prstGeom prst="rect">
            <a:avLst/>
          </a:prstGeom>
        </p:spPr>
        <p:txBody>
          <a:bodyPr lIns="0" tIns="0" rIns="0" bIns="0" rtlCol="0" anchor="t">
            <a:spAutoFit/>
          </a:bodyPr>
          <a:lstStyle/>
          <a:p>
            <a:pPr algn="just">
              <a:lnSpc>
                <a:spcPts val="4320"/>
              </a:lnSpc>
              <a:spcBef>
                <a:spcPct val="0"/>
              </a:spcBef>
            </a:pPr>
            <a:r>
              <a:rPr lang="en-US" sz="3600" spc="33" dirty="0">
                <a:solidFill>
                  <a:srgbClr val="000000"/>
                </a:solidFill>
                <a:latin typeface="Calibri (MS)"/>
                <a:ea typeface="Calibri (MS)"/>
                <a:cs typeface="Calibri (MS)"/>
                <a:sym typeface="Calibri (MS)"/>
              </a:rPr>
              <a:t>- Learning Agents:</a:t>
            </a:r>
          </a:p>
        </p:txBody>
      </p:sp>
      <p:sp>
        <p:nvSpPr>
          <p:cNvPr id="13" name="TextBox 13"/>
          <p:cNvSpPr txBox="1"/>
          <p:nvPr/>
        </p:nvSpPr>
        <p:spPr>
          <a:xfrm>
            <a:off x="2466291" y="6926916"/>
            <a:ext cx="4416732" cy="609600"/>
          </a:xfrm>
          <a:prstGeom prst="rect">
            <a:avLst/>
          </a:prstGeom>
        </p:spPr>
        <p:txBody>
          <a:bodyPr lIns="0" tIns="0" rIns="0" bIns="0" rtlCol="0" anchor="t">
            <a:spAutoFit/>
          </a:bodyPr>
          <a:lstStyle/>
          <a:p>
            <a:pPr algn="just">
              <a:lnSpc>
                <a:spcPts val="4320"/>
              </a:lnSpc>
              <a:spcBef>
                <a:spcPct val="0"/>
              </a:spcBef>
            </a:pPr>
            <a:r>
              <a:rPr lang="en-US" sz="3600" spc="33" dirty="0">
                <a:solidFill>
                  <a:srgbClr val="000000"/>
                </a:solidFill>
                <a:latin typeface="Calibri (MS)"/>
                <a:ea typeface="Calibri (MS)"/>
                <a:cs typeface="Calibri (MS)"/>
                <a:sym typeface="Calibri (MS)"/>
              </a:rPr>
              <a:t>- Rational Agents:</a:t>
            </a:r>
          </a:p>
        </p:txBody>
      </p:sp>
      <p:sp>
        <p:nvSpPr>
          <p:cNvPr id="14" name="TextBox 14"/>
          <p:cNvSpPr txBox="1"/>
          <p:nvPr/>
        </p:nvSpPr>
        <p:spPr>
          <a:xfrm>
            <a:off x="2466291" y="7688916"/>
            <a:ext cx="7794297" cy="609600"/>
          </a:xfrm>
          <a:prstGeom prst="rect">
            <a:avLst/>
          </a:prstGeom>
        </p:spPr>
        <p:txBody>
          <a:bodyPr lIns="0" tIns="0" rIns="0" bIns="0" rtlCol="0" anchor="t">
            <a:spAutoFit/>
          </a:bodyPr>
          <a:lstStyle/>
          <a:p>
            <a:pPr algn="just">
              <a:lnSpc>
                <a:spcPts val="4320"/>
              </a:lnSpc>
              <a:spcBef>
                <a:spcPct val="0"/>
              </a:spcBef>
            </a:pPr>
            <a:r>
              <a:rPr lang="en-US" sz="3600" spc="33">
                <a:solidFill>
                  <a:srgbClr val="000000"/>
                </a:solidFill>
                <a:latin typeface="Calibri (MS)"/>
                <a:ea typeface="Calibri (MS)"/>
                <a:cs typeface="Calibri (MS)"/>
                <a:sym typeface="Calibri (MS)"/>
              </a:rPr>
              <a:t>     - Aim to produce optimal solution</a:t>
            </a:r>
          </a:p>
        </p:txBody>
      </p:sp>
      <p:sp>
        <p:nvSpPr>
          <p:cNvPr id="15" name="TextBox 15"/>
          <p:cNvSpPr txBox="1"/>
          <p:nvPr/>
        </p:nvSpPr>
        <p:spPr>
          <a:xfrm>
            <a:off x="2466291" y="5545791"/>
            <a:ext cx="11770294" cy="609600"/>
          </a:xfrm>
          <a:prstGeom prst="rect">
            <a:avLst/>
          </a:prstGeom>
        </p:spPr>
        <p:txBody>
          <a:bodyPr lIns="0" tIns="0" rIns="0" bIns="0" rtlCol="0" anchor="t">
            <a:spAutoFit/>
          </a:bodyPr>
          <a:lstStyle/>
          <a:p>
            <a:pPr algn="just">
              <a:lnSpc>
                <a:spcPts val="4320"/>
              </a:lnSpc>
              <a:spcBef>
                <a:spcPct val="0"/>
              </a:spcBef>
            </a:pPr>
            <a:r>
              <a:rPr lang="en-US" sz="3600" spc="33">
                <a:solidFill>
                  <a:srgbClr val="000000"/>
                </a:solidFill>
                <a:latin typeface="Calibri (MS)"/>
                <a:ea typeface="Calibri (MS)"/>
                <a:cs typeface="Calibri (MS)"/>
                <a:sym typeface="Calibri (MS)"/>
              </a:rPr>
              <a:t>     - Improve their performace over time with experience</a:t>
            </a:r>
          </a:p>
        </p:txBody>
      </p:sp>
      <p:sp>
        <p:nvSpPr>
          <p:cNvPr id="16" name="TextBox 16"/>
          <p:cNvSpPr txBox="1"/>
          <p:nvPr/>
        </p:nvSpPr>
        <p:spPr>
          <a:xfrm>
            <a:off x="2403207" y="3406174"/>
            <a:ext cx="8698112" cy="609600"/>
          </a:xfrm>
          <a:prstGeom prst="rect">
            <a:avLst/>
          </a:prstGeom>
        </p:spPr>
        <p:txBody>
          <a:bodyPr lIns="0" tIns="0" rIns="0" bIns="0" rtlCol="0" anchor="t">
            <a:spAutoFit/>
          </a:bodyPr>
          <a:lstStyle/>
          <a:p>
            <a:pPr algn="just">
              <a:lnSpc>
                <a:spcPts val="4320"/>
              </a:lnSpc>
              <a:spcBef>
                <a:spcPct val="0"/>
              </a:spcBef>
            </a:pPr>
            <a:r>
              <a:rPr lang="en-US" sz="3600" spc="33" dirty="0">
                <a:solidFill>
                  <a:srgbClr val="000000"/>
                </a:solidFill>
                <a:latin typeface="Calibri (MS)"/>
                <a:ea typeface="Calibri (MS)"/>
                <a:cs typeface="Calibri (MS)"/>
                <a:sym typeface="Calibri (MS)"/>
              </a:rPr>
              <a:t>     - Measure Quality of Outcomes</a:t>
            </a:r>
          </a:p>
        </p:txBody>
      </p:sp>
      <p:sp>
        <p:nvSpPr>
          <p:cNvPr id="17" name="TextBox 17"/>
          <p:cNvSpPr txBox="1"/>
          <p:nvPr/>
        </p:nvSpPr>
        <p:spPr>
          <a:xfrm rot="5400000">
            <a:off x="-538574" y="5093036"/>
            <a:ext cx="4239071" cy="609600"/>
          </a:xfrm>
          <a:prstGeom prst="rect">
            <a:avLst/>
          </a:prstGeom>
        </p:spPr>
        <p:txBody>
          <a:bodyPr lIns="0" tIns="0" rIns="0" bIns="0" rtlCol="0" anchor="t">
            <a:spAutoFit/>
          </a:bodyPr>
          <a:lstStyle/>
          <a:p>
            <a:pPr algn="just">
              <a:lnSpc>
                <a:spcPts val="4320"/>
              </a:lnSpc>
              <a:spcBef>
                <a:spcPct val="0"/>
              </a:spcBef>
            </a:pPr>
            <a:r>
              <a:rPr lang="en-US" sz="3600" spc="33">
                <a:solidFill>
                  <a:srgbClr val="000000"/>
                </a:solidFill>
                <a:latin typeface="Calibri (MS)"/>
                <a:ea typeface="Calibri (MS)"/>
                <a:cs typeface="Calibri (MS)"/>
                <a:sym typeface="Calibri (MS)"/>
              </a:rPr>
              <a:t>Increasing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3"/>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4"/>
              <a:stretch>
                <a:fillRect t="-385" b="-382"/>
              </a:stretch>
            </a:blipFill>
          </p:spPr>
        </p:sp>
      </p:grpSp>
      <p:sp>
        <p:nvSpPr>
          <p:cNvPr id="6" name="Freeform 6"/>
          <p:cNvSpPr/>
          <p:nvPr/>
        </p:nvSpPr>
        <p:spPr>
          <a:xfrm>
            <a:off x="9539497" y="3564123"/>
            <a:ext cx="6375754" cy="4612210"/>
          </a:xfrm>
          <a:custGeom>
            <a:avLst/>
            <a:gdLst/>
            <a:ahLst/>
            <a:cxnLst/>
            <a:rect l="l" t="t" r="r" b="b"/>
            <a:pathLst>
              <a:path w="6375754" h="4612210">
                <a:moveTo>
                  <a:pt x="0" y="0"/>
                </a:moveTo>
                <a:lnTo>
                  <a:pt x="6375754" y="0"/>
                </a:lnTo>
                <a:lnTo>
                  <a:pt x="6375754" y="4612209"/>
                </a:lnTo>
                <a:lnTo>
                  <a:pt x="0" y="4612209"/>
                </a:lnTo>
                <a:lnTo>
                  <a:pt x="0" y="0"/>
                </a:lnTo>
                <a:close/>
              </a:path>
            </a:pathLst>
          </a:custGeom>
          <a:blipFill>
            <a:blip r:embed="rId5"/>
            <a:stretch>
              <a:fillRect b="-10416"/>
            </a:stretch>
          </a:blipFill>
        </p:spPr>
      </p:sp>
      <p:sp>
        <p:nvSpPr>
          <p:cNvPr id="7" name="TextBox 7"/>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Multi Agent System</a:t>
            </a:r>
          </a:p>
        </p:txBody>
      </p:sp>
      <p:sp>
        <p:nvSpPr>
          <p:cNvPr id="8" name="TextBox 8"/>
          <p:cNvSpPr txBox="1"/>
          <p:nvPr/>
        </p:nvSpPr>
        <p:spPr>
          <a:xfrm>
            <a:off x="995577" y="1472173"/>
            <a:ext cx="6048490" cy="704850"/>
          </a:xfrm>
          <a:prstGeom prst="rect">
            <a:avLst/>
          </a:prstGeom>
        </p:spPr>
        <p:txBody>
          <a:bodyPr lIns="0" tIns="0" rIns="0" bIns="0" rtlCol="0" anchor="t">
            <a:spAutoFit/>
          </a:bodyPr>
          <a:lstStyle/>
          <a:p>
            <a:pPr algn="l">
              <a:lnSpc>
                <a:spcPts val="4919"/>
              </a:lnSpc>
            </a:pPr>
            <a:r>
              <a:rPr lang="en-US" sz="4099" b="1" spc="38">
                <a:solidFill>
                  <a:srgbClr val="000000"/>
                </a:solidFill>
                <a:latin typeface="Calibri (MS) Bold"/>
                <a:ea typeface="Calibri (MS) Bold"/>
                <a:cs typeface="Calibri (MS) Bold"/>
                <a:sym typeface="Calibri (MS) Bold"/>
              </a:rPr>
              <a:t>Multi Agent System</a:t>
            </a:r>
          </a:p>
        </p:txBody>
      </p:sp>
      <p:sp>
        <p:nvSpPr>
          <p:cNvPr id="9" name="TextBox 9"/>
          <p:cNvSpPr txBox="1"/>
          <p:nvPr/>
        </p:nvSpPr>
        <p:spPr>
          <a:xfrm>
            <a:off x="995577" y="2567548"/>
            <a:ext cx="13492483"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An agent can interact with another agent to achieve a common goal</a:t>
            </a:r>
          </a:p>
        </p:txBody>
      </p:sp>
      <p:sp>
        <p:nvSpPr>
          <p:cNvPr id="10" name="TextBox 10"/>
          <p:cNvSpPr txBox="1"/>
          <p:nvPr/>
        </p:nvSpPr>
        <p:spPr>
          <a:xfrm>
            <a:off x="995577" y="3888190"/>
            <a:ext cx="5460823" cy="609600"/>
          </a:xfrm>
          <a:prstGeom prst="rect">
            <a:avLst/>
          </a:prstGeom>
        </p:spPr>
        <p:txBody>
          <a:bodyPr lIns="0" tIns="0" rIns="0" bIns="0" rtlCol="0" anchor="t">
            <a:spAutoFit/>
          </a:bodyPr>
          <a:lstStyle/>
          <a:p>
            <a:pPr algn="l">
              <a:lnSpc>
                <a:spcPts val="4320"/>
              </a:lnSpc>
              <a:spcBef>
                <a:spcPct val="0"/>
              </a:spcBef>
            </a:pPr>
            <a:r>
              <a:rPr lang="en-US" sz="3600" spc="33" dirty="0">
                <a:solidFill>
                  <a:srgbClr val="000000"/>
                </a:solidFill>
                <a:latin typeface="Calibri (MS)"/>
                <a:ea typeface="Calibri (MS)"/>
                <a:cs typeface="Calibri (MS)"/>
                <a:sym typeface="Calibri (MS)"/>
              </a:rPr>
              <a:t>Three basic architectures:</a:t>
            </a:r>
          </a:p>
        </p:txBody>
      </p:sp>
      <p:sp>
        <p:nvSpPr>
          <p:cNvPr id="11" name="TextBox 11"/>
          <p:cNvSpPr txBox="1"/>
          <p:nvPr/>
        </p:nvSpPr>
        <p:spPr>
          <a:xfrm>
            <a:off x="1229105" y="4805363"/>
            <a:ext cx="4681995"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Collaboration</a:t>
            </a:r>
          </a:p>
        </p:txBody>
      </p:sp>
      <p:sp>
        <p:nvSpPr>
          <p:cNvPr id="12" name="TextBox 12"/>
          <p:cNvSpPr txBox="1"/>
          <p:nvPr/>
        </p:nvSpPr>
        <p:spPr>
          <a:xfrm>
            <a:off x="1229105" y="5719763"/>
            <a:ext cx="3708460"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Supervision</a:t>
            </a:r>
          </a:p>
        </p:txBody>
      </p:sp>
      <p:sp>
        <p:nvSpPr>
          <p:cNvPr id="13" name="TextBox 13"/>
          <p:cNvSpPr txBox="1"/>
          <p:nvPr/>
        </p:nvSpPr>
        <p:spPr>
          <a:xfrm>
            <a:off x="1229105" y="6634163"/>
            <a:ext cx="3984295"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Hierarchical Teams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15855006" y="2125814"/>
            <a:ext cx="1335608" cy="1335608"/>
          </a:xfrm>
          <a:custGeom>
            <a:avLst/>
            <a:gdLst/>
            <a:ahLst/>
            <a:cxnLst/>
            <a:rect l="l" t="t" r="r" b="b"/>
            <a:pathLst>
              <a:path w="1335608" h="1335608">
                <a:moveTo>
                  <a:pt x="0" y="0"/>
                </a:moveTo>
                <a:lnTo>
                  <a:pt x="1335609" y="0"/>
                </a:lnTo>
                <a:lnTo>
                  <a:pt x="1335609"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855006" y="4010164"/>
            <a:ext cx="1335608" cy="1335608"/>
          </a:xfrm>
          <a:custGeom>
            <a:avLst/>
            <a:gdLst/>
            <a:ahLst/>
            <a:cxnLst/>
            <a:rect l="l" t="t" r="r" b="b"/>
            <a:pathLst>
              <a:path w="1335608" h="1335608">
                <a:moveTo>
                  <a:pt x="0" y="0"/>
                </a:moveTo>
                <a:lnTo>
                  <a:pt x="1335609" y="0"/>
                </a:lnTo>
                <a:lnTo>
                  <a:pt x="1335609"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854733" y="5755347"/>
            <a:ext cx="1335608" cy="1335608"/>
          </a:xfrm>
          <a:custGeom>
            <a:avLst/>
            <a:gdLst/>
            <a:ahLst/>
            <a:cxnLst/>
            <a:rect l="l" t="t" r="r" b="b"/>
            <a:pathLst>
              <a:path w="1335608" h="1335608">
                <a:moveTo>
                  <a:pt x="0" y="0"/>
                </a:moveTo>
                <a:lnTo>
                  <a:pt x="1335609" y="0"/>
                </a:lnTo>
                <a:lnTo>
                  <a:pt x="1335609"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5997352" y="7617125"/>
            <a:ext cx="1335608" cy="1335608"/>
          </a:xfrm>
          <a:custGeom>
            <a:avLst/>
            <a:gdLst/>
            <a:ahLst/>
            <a:cxnLst/>
            <a:rect l="l" t="t" r="r" b="b"/>
            <a:pathLst>
              <a:path w="1335608" h="1335608">
                <a:moveTo>
                  <a:pt x="0" y="0"/>
                </a:moveTo>
                <a:lnTo>
                  <a:pt x="1335608" y="0"/>
                </a:lnTo>
                <a:lnTo>
                  <a:pt x="1335608"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AutoShape 10"/>
          <p:cNvSpPr/>
          <p:nvPr/>
        </p:nvSpPr>
        <p:spPr>
          <a:xfrm flipV="1">
            <a:off x="12250902" y="2793618"/>
            <a:ext cx="3604104" cy="501214"/>
          </a:xfrm>
          <a:prstGeom prst="line">
            <a:avLst/>
          </a:prstGeom>
          <a:ln w="38100" cap="flat">
            <a:solidFill>
              <a:srgbClr val="000000"/>
            </a:solidFill>
            <a:prstDash val="solid"/>
            <a:headEnd type="none" w="sm" len="sm"/>
            <a:tailEnd type="arrow" w="med" len="sm"/>
          </a:ln>
        </p:spPr>
      </p:sp>
      <p:sp>
        <p:nvSpPr>
          <p:cNvPr id="11" name="AutoShape 11"/>
          <p:cNvSpPr/>
          <p:nvPr/>
        </p:nvSpPr>
        <p:spPr>
          <a:xfrm flipV="1">
            <a:off x="12282064" y="4677968"/>
            <a:ext cx="3572942" cy="212130"/>
          </a:xfrm>
          <a:prstGeom prst="line">
            <a:avLst/>
          </a:prstGeom>
          <a:ln w="38100" cap="flat">
            <a:solidFill>
              <a:srgbClr val="000000"/>
            </a:solidFill>
            <a:prstDash val="solid"/>
            <a:headEnd type="none" w="sm" len="sm"/>
            <a:tailEnd type="arrow" w="med" len="sm"/>
          </a:ln>
        </p:spPr>
      </p:sp>
      <p:sp>
        <p:nvSpPr>
          <p:cNvPr id="12" name="AutoShape 12"/>
          <p:cNvSpPr/>
          <p:nvPr/>
        </p:nvSpPr>
        <p:spPr>
          <a:xfrm>
            <a:off x="12282064" y="6209806"/>
            <a:ext cx="3572669" cy="213345"/>
          </a:xfrm>
          <a:prstGeom prst="line">
            <a:avLst/>
          </a:prstGeom>
          <a:ln w="38100" cap="flat">
            <a:solidFill>
              <a:srgbClr val="000000"/>
            </a:solidFill>
            <a:prstDash val="solid"/>
            <a:headEnd type="none" w="sm" len="sm"/>
            <a:tailEnd type="arrow" w="med" len="sm"/>
          </a:ln>
        </p:spPr>
      </p:sp>
      <p:sp>
        <p:nvSpPr>
          <p:cNvPr id="13" name="AutoShape 13"/>
          <p:cNvSpPr/>
          <p:nvPr/>
        </p:nvSpPr>
        <p:spPr>
          <a:xfrm>
            <a:off x="12282064" y="7921925"/>
            <a:ext cx="3715288" cy="363004"/>
          </a:xfrm>
          <a:prstGeom prst="line">
            <a:avLst/>
          </a:prstGeom>
          <a:ln w="38100" cap="flat">
            <a:solidFill>
              <a:srgbClr val="000000"/>
            </a:solidFill>
            <a:prstDash val="solid"/>
            <a:headEnd type="none" w="sm" len="sm"/>
            <a:tailEnd type="arrow" w="med" len="sm"/>
          </a:ln>
        </p:spPr>
      </p:sp>
      <p:sp>
        <p:nvSpPr>
          <p:cNvPr id="14" name="Freeform 14"/>
          <p:cNvSpPr/>
          <p:nvPr/>
        </p:nvSpPr>
        <p:spPr>
          <a:xfrm>
            <a:off x="8576788" y="4716934"/>
            <a:ext cx="1152525" cy="1152525"/>
          </a:xfrm>
          <a:custGeom>
            <a:avLst/>
            <a:gdLst/>
            <a:ahLst/>
            <a:cxnLst/>
            <a:rect l="l" t="t" r="r" b="b"/>
            <a:pathLst>
              <a:path w="1152525" h="1152525">
                <a:moveTo>
                  <a:pt x="0" y="0"/>
                </a:moveTo>
                <a:lnTo>
                  <a:pt x="1152525" y="0"/>
                </a:lnTo>
                <a:lnTo>
                  <a:pt x="1152525" y="1152525"/>
                </a:lnTo>
                <a:lnTo>
                  <a:pt x="0" y="1152525"/>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sq">
            <a:solidFill>
              <a:srgbClr val="000000"/>
            </a:solidFill>
            <a:prstDash val="solid"/>
            <a:miter/>
          </a:ln>
        </p:spPr>
      </p:sp>
      <p:sp>
        <p:nvSpPr>
          <p:cNvPr id="15" name="TextBox 15"/>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Multi Agent System</a:t>
            </a:r>
          </a:p>
        </p:txBody>
      </p:sp>
      <p:sp>
        <p:nvSpPr>
          <p:cNvPr id="16" name="TextBox 16"/>
          <p:cNvSpPr txBox="1"/>
          <p:nvPr/>
        </p:nvSpPr>
        <p:spPr>
          <a:xfrm>
            <a:off x="623770" y="1740121"/>
            <a:ext cx="6334898" cy="704850"/>
          </a:xfrm>
          <a:prstGeom prst="rect">
            <a:avLst/>
          </a:prstGeom>
        </p:spPr>
        <p:txBody>
          <a:bodyPr lIns="0" tIns="0" rIns="0" bIns="0" rtlCol="0" anchor="t">
            <a:spAutoFit/>
          </a:bodyPr>
          <a:lstStyle/>
          <a:p>
            <a:pPr algn="l">
              <a:lnSpc>
                <a:spcPts val="4920"/>
              </a:lnSpc>
              <a:spcBef>
                <a:spcPct val="0"/>
              </a:spcBef>
            </a:pPr>
            <a:r>
              <a:rPr lang="en-US" sz="4100" spc="38">
                <a:solidFill>
                  <a:srgbClr val="000000"/>
                </a:solidFill>
                <a:latin typeface="Calibri (MS)"/>
                <a:ea typeface="Calibri (MS)"/>
                <a:cs typeface="Calibri (MS)"/>
                <a:sym typeface="Calibri (MS)"/>
              </a:rPr>
              <a:t>Architecture 1: Collaboration</a:t>
            </a:r>
          </a:p>
        </p:txBody>
      </p:sp>
      <p:sp>
        <p:nvSpPr>
          <p:cNvPr id="17" name="TextBox 17"/>
          <p:cNvSpPr txBox="1"/>
          <p:nvPr/>
        </p:nvSpPr>
        <p:spPr>
          <a:xfrm>
            <a:off x="1032389" y="2925368"/>
            <a:ext cx="3740944" cy="609600"/>
          </a:xfrm>
          <a:prstGeom prst="rect">
            <a:avLst/>
          </a:prstGeom>
        </p:spPr>
        <p:txBody>
          <a:bodyPr lIns="0" tIns="0" rIns="0" bIns="0" rtlCol="0" anchor="t">
            <a:spAutoFit/>
          </a:bodyPr>
          <a:lstStyle/>
          <a:p>
            <a:pPr algn="ctr">
              <a:lnSpc>
                <a:spcPts val="4320"/>
              </a:lnSpc>
              <a:spcBef>
                <a:spcPct val="0"/>
              </a:spcBef>
            </a:pPr>
            <a:r>
              <a:rPr lang="en-US" sz="3600" spc="33" dirty="0">
                <a:solidFill>
                  <a:srgbClr val="000000"/>
                </a:solidFill>
                <a:latin typeface="Calibri (MS)"/>
                <a:ea typeface="Calibri (MS)"/>
                <a:cs typeface="Calibri (MS)"/>
                <a:sym typeface="Calibri (MS)"/>
              </a:rPr>
              <a:t>Divide and Conquer</a:t>
            </a:r>
          </a:p>
        </p:txBody>
      </p:sp>
      <p:sp>
        <p:nvSpPr>
          <p:cNvPr id="18" name="TextBox 18"/>
          <p:cNvSpPr txBox="1"/>
          <p:nvPr/>
        </p:nvSpPr>
        <p:spPr>
          <a:xfrm>
            <a:off x="1028700" y="4058843"/>
            <a:ext cx="7451016" cy="1152525"/>
          </a:xfrm>
          <a:prstGeom prst="rect">
            <a:avLst/>
          </a:prstGeom>
        </p:spPr>
        <p:txBody>
          <a:bodyPr lIns="0" tIns="0" rIns="0" bIns="0" rtlCol="0" anchor="t">
            <a:spAutoFit/>
          </a:bodyPr>
          <a:lstStyle/>
          <a:p>
            <a:pPr algn="l">
              <a:lnSpc>
                <a:spcPts val="4320"/>
              </a:lnSpc>
              <a:spcBef>
                <a:spcPct val="0"/>
              </a:spcBef>
            </a:pPr>
            <a:r>
              <a:rPr lang="en-US" sz="3600" spc="33" dirty="0">
                <a:solidFill>
                  <a:srgbClr val="000000"/>
                </a:solidFill>
                <a:latin typeface="Calibri (MS)"/>
                <a:ea typeface="Calibri (MS)"/>
                <a:cs typeface="Calibri (MS)"/>
                <a:sym typeface="Calibri (MS)"/>
              </a:rPr>
              <a:t>Large Tasks divided into smaller sub-tasks </a:t>
            </a:r>
          </a:p>
        </p:txBody>
      </p:sp>
      <p:sp>
        <p:nvSpPr>
          <p:cNvPr id="19" name="TextBox 19"/>
          <p:cNvSpPr txBox="1"/>
          <p:nvPr/>
        </p:nvSpPr>
        <p:spPr>
          <a:xfrm>
            <a:off x="1028700" y="5754293"/>
            <a:ext cx="7451016" cy="609600"/>
          </a:xfrm>
          <a:prstGeom prst="rect">
            <a:avLst/>
          </a:prstGeom>
        </p:spPr>
        <p:txBody>
          <a:bodyPr lIns="0" tIns="0" rIns="0" bIns="0" rtlCol="0" anchor="t">
            <a:spAutoFit/>
          </a:bodyPr>
          <a:lstStyle/>
          <a:p>
            <a:pPr algn="l">
              <a:lnSpc>
                <a:spcPts val="4320"/>
              </a:lnSpc>
              <a:spcBef>
                <a:spcPct val="0"/>
              </a:spcBef>
            </a:pPr>
            <a:r>
              <a:rPr lang="en-US" sz="3600" spc="33" dirty="0">
                <a:solidFill>
                  <a:srgbClr val="000000"/>
                </a:solidFill>
                <a:latin typeface="Calibri (MS)"/>
                <a:ea typeface="Calibri (MS)"/>
                <a:cs typeface="Calibri (MS)"/>
                <a:sym typeface="Calibri (MS)"/>
              </a:rPr>
              <a:t>Each subtask designated to an agent </a:t>
            </a:r>
          </a:p>
        </p:txBody>
      </p:sp>
      <p:sp>
        <p:nvSpPr>
          <p:cNvPr id="20" name="Freeform 20"/>
          <p:cNvSpPr/>
          <p:nvPr/>
        </p:nvSpPr>
        <p:spPr>
          <a:xfrm>
            <a:off x="11601370" y="2970066"/>
            <a:ext cx="649532" cy="649532"/>
          </a:xfrm>
          <a:custGeom>
            <a:avLst/>
            <a:gdLst/>
            <a:ahLst/>
            <a:cxnLst/>
            <a:rect l="l" t="t" r="r" b="b"/>
            <a:pathLst>
              <a:path w="649532" h="649532">
                <a:moveTo>
                  <a:pt x="0" y="0"/>
                </a:moveTo>
                <a:lnTo>
                  <a:pt x="649532" y="0"/>
                </a:lnTo>
                <a:lnTo>
                  <a:pt x="649532" y="649532"/>
                </a:lnTo>
                <a:lnTo>
                  <a:pt x="0" y="649532"/>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sq">
            <a:solidFill>
              <a:srgbClr val="000000"/>
            </a:solidFill>
            <a:prstDash val="solid"/>
            <a:miter/>
          </a:ln>
        </p:spPr>
      </p:sp>
      <p:sp>
        <p:nvSpPr>
          <p:cNvPr id="21" name="Freeform 21"/>
          <p:cNvSpPr/>
          <p:nvPr/>
        </p:nvSpPr>
        <p:spPr>
          <a:xfrm>
            <a:off x="11672464" y="7617125"/>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sq">
            <a:solidFill>
              <a:srgbClr val="000000"/>
            </a:solidFill>
            <a:prstDash val="solid"/>
            <a:miter/>
          </a:ln>
        </p:spPr>
      </p:sp>
      <p:sp>
        <p:nvSpPr>
          <p:cNvPr id="22" name="Freeform 22"/>
          <p:cNvSpPr/>
          <p:nvPr/>
        </p:nvSpPr>
        <p:spPr>
          <a:xfrm>
            <a:off x="11601370" y="5869459"/>
            <a:ext cx="680694" cy="680694"/>
          </a:xfrm>
          <a:custGeom>
            <a:avLst/>
            <a:gdLst/>
            <a:ahLst/>
            <a:cxnLst/>
            <a:rect l="l" t="t" r="r" b="b"/>
            <a:pathLst>
              <a:path w="680694" h="680694">
                <a:moveTo>
                  <a:pt x="0" y="0"/>
                </a:moveTo>
                <a:lnTo>
                  <a:pt x="680694" y="0"/>
                </a:lnTo>
                <a:lnTo>
                  <a:pt x="680694" y="680694"/>
                </a:lnTo>
                <a:lnTo>
                  <a:pt x="0" y="680694"/>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sq">
            <a:solidFill>
              <a:srgbClr val="000000"/>
            </a:solidFill>
            <a:prstDash val="solid"/>
            <a:miter/>
          </a:ln>
        </p:spPr>
      </p:sp>
      <p:sp>
        <p:nvSpPr>
          <p:cNvPr id="23" name="Freeform 23"/>
          <p:cNvSpPr/>
          <p:nvPr/>
        </p:nvSpPr>
        <p:spPr>
          <a:xfrm>
            <a:off x="11601370" y="4549751"/>
            <a:ext cx="680694" cy="680694"/>
          </a:xfrm>
          <a:custGeom>
            <a:avLst/>
            <a:gdLst/>
            <a:ahLst/>
            <a:cxnLst/>
            <a:rect l="l" t="t" r="r" b="b"/>
            <a:pathLst>
              <a:path w="680694" h="680694">
                <a:moveTo>
                  <a:pt x="0" y="0"/>
                </a:moveTo>
                <a:lnTo>
                  <a:pt x="680694" y="0"/>
                </a:lnTo>
                <a:lnTo>
                  <a:pt x="680694" y="680694"/>
                </a:lnTo>
                <a:lnTo>
                  <a:pt x="0" y="680694"/>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sq">
            <a:solidFill>
              <a:srgbClr val="000000"/>
            </a:solidFill>
            <a:prstDash val="solid"/>
            <a:miter/>
          </a:ln>
        </p:spPr>
      </p:sp>
      <p:sp>
        <p:nvSpPr>
          <p:cNvPr id="24" name="AutoShape 24"/>
          <p:cNvSpPr/>
          <p:nvPr/>
        </p:nvSpPr>
        <p:spPr>
          <a:xfrm flipV="1">
            <a:off x="9153051" y="3294832"/>
            <a:ext cx="2448319" cy="1422102"/>
          </a:xfrm>
          <a:prstGeom prst="line">
            <a:avLst/>
          </a:prstGeom>
          <a:ln w="38100" cap="flat">
            <a:solidFill>
              <a:srgbClr val="000000"/>
            </a:solidFill>
            <a:prstDash val="solid"/>
            <a:headEnd type="none" w="sm" len="sm"/>
            <a:tailEnd type="arrow" w="med" len="sm"/>
          </a:ln>
        </p:spPr>
      </p:sp>
      <p:sp>
        <p:nvSpPr>
          <p:cNvPr id="25" name="AutoShape 25"/>
          <p:cNvSpPr/>
          <p:nvPr/>
        </p:nvSpPr>
        <p:spPr>
          <a:xfrm flipV="1">
            <a:off x="9732340" y="4890098"/>
            <a:ext cx="1869030" cy="321539"/>
          </a:xfrm>
          <a:prstGeom prst="line">
            <a:avLst/>
          </a:prstGeom>
          <a:ln w="38100" cap="flat">
            <a:solidFill>
              <a:srgbClr val="000000"/>
            </a:solidFill>
            <a:prstDash val="solid"/>
            <a:headEnd type="none" w="sm" len="sm"/>
            <a:tailEnd type="arrow" w="med" len="sm"/>
          </a:ln>
        </p:spPr>
      </p:sp>
      <p:sp>
        <p:nvSpPr>
          <p:cNvPr id="26" name="AutoShape 26"/>
          <p:cNvSpPr/>
          <p:nvPr/>
        </p:nvSpPr>
        <p:spPr>
          <a:xfrm>
            <a:off x="9729313" y="5293197"/>
            <a:ext cx="1872057" cy="916609"/>
          </a:xfrm>
          <a:prstGeom prst="line">
            <a:avLst/>
          </a:prstGeom>
          <a:ln w="38100" cap="flat">
            <a:solidFill>
              <a:srgbClr val="000000"/>
            </a:solidFill>
            <a:prstDash val="solid"/>
            <a:headEnd type="none" w="sm" len="sm"/>
            <a:tailEnd type="arrow" w="med" len="sm"/>
          </a:ln>
        </p:spPr>
      </p:sp>
      <p:sp>
        <p:nvSpPr>
          <p:cNvPr id="27" name="AutoShape 27"/>
          <p:cNvSpPr/>
          <p:nvPr/>
        </p:nvSpPr>
        <p:spPr>
          <a:xfrm>
            <a:off x="9153051" y="5869459"/>
            <a:ext cx="2519413" cy="2052466"/>
          </a:xfrm>
          <a:prstGeom prst="line">
            <a:avLst/>
          </a:prstGeom>
          <a:ln w="38100" cap="flat">
            <a:solidFill>
              <a:srgbClr val="000000"/>
            </a:solidFill>
            <a:prstDash val="solid"/>
            <a:headEnd type="none" w="sm" len="sm"/>
            <a:tailEnd type="arrow" w="med" len="sm"/>
          </a:ln>
        </p:spPr>
      </p:sp>
      <p:sp>
        <p:nvSpPr>
          <p:cNvPr id="28" name="TextBox 28"/>
          <p:cNvSpPr txBox="1"/>
          <p:nvPr/>
        </p:nvSpPr>
        <p:spPr>
          <a:xfrm>
            <a:off x="8523572" y="3751018"/>
            <a:ext cx="871091" cy="609600"/>
          </a:xfrm>
          <a:prstGeom prst="rect">
            <a:avLst/>
          </a:prstGeom>
        </p:spPr>
        <p:txBody>
          <a:bodyPr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Task</a:t>
            </a:r>
          </a:p>
        </p:txBody>
      </p:sp>
      <p:sp>
        <p:nvSpPr>
          <p:cNvPr id="29" name="TextBox 29"/>
          <p:cNvSpPr txBox="1"/>
          <p:nvPr/>
        </p:nvSpPr>
        <p:spPr>
          <a:xfrm>
            <a:off x="10983608" y="1914204"/>
            <a:ext cx="1885057" cy="609600"/>
          </a:xfrm>
          <a:prstGeom prst="rect">
            <a:avLst/>
          </a:prstGeom>
        </p:spPr>
        <p:txBody>
          <a:bodyPr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Sub Tasks</a:t>
            </a:r>
          </a:p>
        </p:txBody>
      </p:sp>
      <p:sp>
        <p:nvSpPr>
          <p:cNvPr id="30" name="TextBox 30"/>
          <p:cNvSpPr txBox="1"/>
          <p:nvPr/>
        </p:nvSpPr>
        <p:spPr>
          <a:xfrm>
            <a:off x="15854733" y="1371279"/>
            <a:ext cx="1335881" cy="609600"/>
          </a:xfrm>
          <a:prstGeom prst="rect">
            <a:avLst/>
          </a:prstGeom>
        </p:spPr>
        <p:txBody>
          <a:bodyPr lIns="0" tIns="0" rIns="0" bIns="0" rtlCol="0" anchor="t">
            <a:spAutoFit/>
          </a:bodyPr>
          <a:lstStyle/>
          <a:p>
            <a:pPr algn="ctr">
              <a:lnSpc>
                <a:spcPts val="4320"/>
              </a:lnSpc>
              <a:spcBef>
                <a:spcPct val="0"/>
              </a:spcBef>
            </a:pPr>
            <a:r>
              <a:rPr lang="en-US" sz="3600" b="1" spc="33">
                <a:solidFill>
                  <a:srgbClr val="000000"/>
                </a:solidFill>
                <a:latin typeface="Calibri (MS) Bold"/>
                <a:ea typeface="Calibri (MS) Bold"/>
                <a:cs typeface="Calibri (MS) Bold"/>
                <a:sym typeface="Calibri (MS) Bold"/>
              </a:rPr>
              <a:t>Agents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8" grpId="0"/>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442154" cy="1293018"/>
            <a:chOff x="0" y="0"/>
            <a:chExt cx="24589539" cy="1724024"/>
          </a:xfrm>
        </p:grpSpPr>
        <p:sp>
          <p:nvSpPr>
            <p:cNvPr id="3" name="Freeform 3"/>
            <p:cNvSpPr/>
            <p:nvPr/>
          </p:nvSpPr>
          <p:spPr>
            <a:xfrm>
              <a:off x="0" y="0"/>
              <a:ext cx="24589538" cy="1724025"/>
            </a:xfrm>
            <a:custGeom>
              <a:avLst/>
              <a:gdLst/>
              <a:ahLst/>
              <a:cxnLst/>
              <a:rect l="l" t="t" r="r" b="b"/>
              <a:pathLst>
                <a:path w="24589538" h="1724025">
                  <a:moveTo>
                    <a:pt x="0" y="0"/>
                  </a:moveTo>
                  <a:lnTo>
                    <a:pt x="24589538" y="0"/>
                  </a:lnTo>
                  <a:lnTo>
                    <a:pt x="24589538" y="1724025"/>
                  </a:lnTo>
                  <a:lnTo>
                    <a:pt x="0" y="1724025"/>
                  </a:lnTo>
                  <a:lnTo>
                    <a:pt x="0" y="0"/>
                  </a:lnTo>
                  <a:close/>
                </a:path>
              </a:pathLst>
            </a:custGeom>
            <a:blipFill>
              <a:blip r:embed="rId2"/>
              <a:stretch>
                <a:fillRect t="-163561" b="-163561"/>
              </a:stretch>
            </a:blipFill>
          </p:spPr>
        </p:sp>
      </p:grpSp>
      <p:grpSp>
        <p:nvGrpSpPr>
          <p:cNvPr id="4" name="Group 4"/>
          <p:cNvGrpSpPr/>
          <p:nvPr/>
        </p:nvGrpSpPr>
        <p:grpSpPr>
          <a:xfrm>
            <a:off x="15771790"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493256" y="1611298"/>
            <a:ext cx="6770405" cy="704850"/>
          </a:xfrm>
          <a:prstGeom prst="rect">
            <a:avLst/>
          </a:prstGeom>
        </p:spPr>
        <p:txBody>
          <a:bodyPr lIns="0" tIns="0" rIns="0" bIns="0" rtlCol="0" anchor="t">
            <a:spAutoFit/>
          </a:bodyPr>
          <a:lstStyle/>
          <a:p>
            <a:pPr algn="l">
              <a:lnSpc>
                <a:spcPts val="4920"/>
              </a:lnSpc>
              <a:spcBef>
                <a:spcPct val="0"/>
              </a:spcBef>
            </a:pPr>
            <a:r>
              <a:rPr lang="en-US" sz="4100" spc="38">
                <a:solidFill>
                  <a:srgbClr val="000000"/>
                </a:solidFill>
                <a:latin typeface="Calibri (MS)"/>
                <a:ea typeface="Calibri (MS)"/>
                <a:cs typeface="Calibri (MS)"/>
                <a:sym typeface="Calibri (MS)"/>
              </a:rPr>
              <a:t>Architecture 2: Supervision</a:t>
            </a:r>
          </a:p>
        </p:txBody>
      </p:sp>
      <p:sp>
        <p:nvSpPr>
          <p:cNvPr id="7" name="TextBox 7"/>
          <p:cNvSpPr txBox="1"/>
          <p:nvPr/>
        </p:nvSpPr>
        <p:spPr>
          <a:xfrm>
            <a:off x="1137768"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Multi Agent System</a:t>
            </a:r>
          </a:p>
        </p:txBody>
      </p:sp>
      <p:sp>
        <p:nvSpPr>
          <p:cNvPr id="8" name="TextBox 8"/>
          <p:cNvSpPr txBox="1"/>
          <p:nvPr/>
        </p:nvSpPr>
        <p:spPr>
          <a:xfrm>
            <a:off x="8034694" y="3560809"/>
            <a:ext cx="2399418" cy="551433"/>
          </a:xfrm>
          <a:prstGeom prst="rect">
            <a:avLst/>
          </a:prstGeom>
        </p:spPr>
        <p:txBody>
          <a:bodyPr wrap="square"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Supervisor</a:t>
            </a:r>
          </a:p>
        </p:txBody>
      </p:sp>
      <p:sp>
        <p:nvSpPr>
          <p:cNvPr id="9" name="TextBox 9"/>
          <p:cNvSpPr txBox="1"/>
          <p:nvPr/>
        </p:nvSpPr>
        <p:spPr>
          <a:xfrm>
            <a:off x="15024991" y="1371279"/>
            <a:ext cx="2673995" cy="609600"/>
          </a:xfrm>
          <a:prstGeom prst="rect">
            <a:avLst/>
          </a:prstGeom>
        </p:spPr>
        <p:txBody>
          <a:bodyPr lIns="0" tIns="0" rIns="0" bIns="0" rtlCol="0" anchor="t">
            <a:spAutoFit/>
          </a:bodyPr>
          <a:lstStyle/>
          <a:p>
            <a:pPr algn="ctr">
              <a:lnSpc>
                <a:spcPts val="4320"/>
              </a:lnSpc>
              <a:spcBef>
                <a:spcPct val="0"/>
              </a:spcBef>
            </a:pPr>
            <a:r>
              <a:rPr lang="en-US" sz="3600" b="1" spc="33">
                <a:solidFill>
                  <a:srgbClr val="000000"/>
                </a:solidFill>
                <a:latin typeface="Calibri (MS) Bold"/>
                <a:ea typeface="Calibri (MS) Bold"/>
                <a:cs typeface="Calibri (MS) Bold"/>
                <a:sym typeface="Calibri (MS) Bold"/>
              </a:rPr>
              <a:t> Subordinates</a:t>
            </a:r>
          </a:p>
        </p:txBody>
      </p:sp>
      <p:sp>
        <p:nvSpPr>
          <p:cNvPr id="10" name="TextBox 10"/>
          <p:cNvSpPr txBox="1"/>
          <p:nvPr/>
        </p:nvSpPr>
        <p:spPr>
          <a:xfrm>
            <a:off x="821360" y="2742416"/>
            <a:ext cx="6732304" cy="609600"/>
          </a:xfrm>
          <a:prstGeom prst="rect">
            <a:avLst/>
          </a:prstGeom>
        </p:spPr>
        <p:txBody>
          <a:bodyPr lIns="0" tIns="0" rIns="0" bIns="0" rtlCol="0" anchor="t">
            <a:spAutoFit/>
          </a:bodyPr>
          <a:lstStyle/>
          <a:p>
            <a:pPr algn="l">
              <a:lnSpc>
                <a:spcPts val="4320"/>
              </a:lnSpc>
              <a:spcBef>
                <a:spcPct val="0"/>
              </a:spcBef>
            </a:pPr>
            <a:r>
              <a:rPr lang="en-US" sz="3600" spc="33" dirty="0">
                <a:solidFill>
                  <a:srgbClr val="000000"/>
                </a:solidFill>
                <a:latin typeface="Calibri (MS)"/>
                <a:ea typeface="Calibri (MS)"/>
                <a:cs typeface="Calibri (MS)"/>
                <a:sym typeface="Calibri (MS)"/>
              </a:rPr>
              <a:t>Has a central agent, the supervisor</a:t>
            </a:r>
          </a:p>
        </p:txBody>
      </p:sp>
      <p:sp>
        <p:nvSpPr>
          <p:cNvPr id="11" name="TextBox 11"/>
          <p:cNvSpPr txBox="1"/>
          <p:nvPr/>
        </p:nvSpPr>
        <p:spPr>
          <a:xfrm>
            <a:off x="802310" y="3837791"/>
            <a:ext cx="7142730"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Supervisor agent is responsible for assigning tasks to other agents</a:t>
            </a:r>
          </a:p>
        </p:txBody>
      </p:sp>
      <p:sp>
        <p:nvSpPr>
          <p:cNvPr id="12" name="TextBox 12"/>
          <p:cNvSpPr txBox="1"/>
          <p:nvPr/>
        </p:nvSpPr>
        <p:spPr>
          <a:xfrm>
            <a:off x="802310" y="5397628"/>
            <a:ext cx="7451016" cy="1152525"/>
          </a:xfrm>
          <a:prstGeom prst="rect">
            <a:avLst/>
          </a:prstGeom>
        </p:spPr>
        <p:txBody>
          <a:bodyPr lIns="0" tIns="0" rIns="0" bIns="0" rtlCol="0" anchor="t">
            <a:spAutoFit/>
          </a:bodyPr>
          <a:lstStyle/>
          <a:p>
            <a:pPr algn="l">
              <a:lnSpc>
                <a:spcPts val="4320"/>
              </a:lnSpc>
              <a:spcBef>
                <a:spcPct val="0"/>
              </a:spcBef>
            </a:pPr>
            <a:r>
              <a:rPr lang="en-US" sz="3600" spc="33" dirty="0">
                <a:solidFill>
                  <a:srgbClr val="000000"/>
                </a:solidFill>
                <a:latin typeface="Calibri (MS)"/>
                <a:ea typeface="Calibri (MS)"/>
                <a:cs typeface="Calibri (MS)"/>
                <a:sym typeface="Calibri (MS)"/>
              </a:rPr>
              <a:t>Multiple agents working on different parts of the problem</a:t>
            </a:r>
          </a:p>
        </p:txBody>
      </p:sp>
      <p:sp>
        <p:nvSpPr>
          <p:cNvPr id="13" name="Freeform 13"/>
          <p:cNvSpPr/>
          <p:nvPr/>
        </p:nvSpPr>
        <p:spPr>
          <a:xfrm>
            <a:off x="15923692" y="2123754"/>
            <a:ext cx="1335608" cy="1335608"/>
          </a:xfrm>
          <a:custGeom>
            <a:avLst/>
            <a:gdLst/>
            <a:ahLst/>
            <a:cxnLst/>
            <a:rect l="l" t="t" r="r" b="b"/>
            <a:pathLst>
              <a:path w="1335608" h="1335608">
                <a:moveTo>
                  <a:pt x="0" y="0"/>
                </a:moveTo>
                <a:lnTo>
                  <a:pt x="1335608" y="0"/>
                </a:lnTo>
                <a:lnTo>
                  <a:pt x="1335608"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5923692" y="3836526"/>
            <a:ext cx="1335608" cy="1335608"/>
          </a:xfrm>
          <a:custGeom>
            <a:avLst/>
            <a:gdLst/>
            <a:ahLst/>
            <a:cxnLst/>
            <a:rect l="l" t="t" r="r" b="b"/>
            <a:pathLst>
              <a:path w="1335608" h="1335608">
                <a:moveTo>
                  <a:pt x="0" y="0"/>
                </a:moveTo>
                <a:lnTo>
                  <a:pt x="1335608" y="0"/>
                </a:lnTo>
                <a:lnTo>
                  <a:pt x="1335608" y="1335609"/>
                </a:lnTo>
                <a:lnTo>
                  <a:pt x="0" y="13356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5923692" y="5821363"/>
            <a:ext cx="1335608" cy="1335608"/>
          </a:xfrm>
          <a:custGeom>
            <a:avLst/>
            <a:gdLst/>
            <a:ahLst/>
            <a:cxnLst/>
            <a:rect l="l" t="t" r="r" b="b"/>
            <a:pathLst>
              <a:path w="1335608" h="1335608">
                <a:moveTo>
                  <a:pt x="0" y="0"/>
                </a:moveTo>
                <a:lnTo>
                  <a:pt x="1335608" y="0"/>
                </a:lnTo>
                <a:lnTo>
                  <a:pt x="1335608" y="1335609"/>
                </a:lnTo>
                <a:lnTo>
                  <a:pt x="0" y="13356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5923692" y="7617125"/>
            <a:ext cx="1335608" cy="1335608"/>
          </a:xfrm>
          <a:custGeom>
            <a:avLst/>
            <a:gdLst/>
            <a:ahLst/>
            <a:cxnLst/>
            <a:rect l="l" t="t" r="r" b="b"/>
            <a:pathLst>
              <a:path w="1335608" h="1335608">
                <a:moveTo>
                  <a:pt x="0" y="0"/>
                </a:moveTo>
                <a:lnTo>
                  <a:pt x="1335608" y="0"/>
                </a:lnTo>
                <a:lnTo>
                  <a:pt x="1335608"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AutoShape 17"/>
          <p:cNvSpPr/>
          <p:nvPr/>
        </p:nvSpPr>
        <p:spPr>
          <a:xfrm flipV="1">
            <a:off x="12591639" y="2791558"/>
            <a:ext cx="3332053" cy="503274"/>
          </a:xfrm>
          <a:prstGeom prst="line">
            <a:avLst/>
          </a:prstGeom>
          <a:ln w="38100" cap="flat">
            <a:solidFill>
              <a:srgbClr val="000000"/>
            </a:solidFill>
            <a:prstDash val="solid"/>
            <a:headEnd type="none" w="sm" len="sm"/>
            <a:tailEnd type="arrow" w="med" len="sm"/>
          </a:ln>
        </p:spPr>
      </p:sp>
      <p:sp>
        <p:nvSpPr>
          <p:cNvPr id="18" name="AutoShape 18"/>
          <p:cNvSpPr/>
          <p:nvPr/>
        </p:nvSpPr>
        <p:spPr>
          <a:xfrm flipV="1">
            <a:off x="12622801" y="4504331"/>
            <a:ext cx="3300891" cy="385768"/>
          </a:xfrm>
          <a:prstGeom prst="line">
            <a:avLst/>
          </a:prstGeom>
          <a:ln w="38100" cap="flat">
            <a:solidFill>
              <a:srgbClr val="000000"/>
            </a:solidFill>
            <a:prstDash val="solid"/>
            <a:headEnd type="none" w="sm" len="sm"/>
            <a:tailEnd type="arrow" w="med" len="sm"/>
          </a:ln>
        </p:spPr>
      </p:sp>
      <p:sp>
        <p:nvSpPr>
          <p:cNvPr id="19" name="AutoShape 19"/>
          <p:cNvSpPr/>
          <p:nvPr/>
        </p:nvSpPr>
        <p:spPr>
          <a:xfrm>
            <a:off x="12622801" y="6209806"/>
            <a:ext cx="3300891" cy="279362"/>
          </a:xfrm>
          <a:prstGeom prst="line">
            <a:avLst/>
          </a:prstGeom>
          <a:ln w="38100" cap="flat">
            <a:solidFill>
              <a:srgbClr val="000000"/>
            </a:solidFill>
            <a:prstDash val="solid"/>
            <a:headEnd type="none" w="sm" len="sm"/>
            <a:tailEnd type="arrow" w="med" len="sm"/>
          </a:ln>
        </p:spPr>
      </p:sp>
      <p:sp>
        <p:nvSpPr>
          <p:cNvPr id="20" name="AutoShape 20"/>
          <p:cNvSpPr/>
          <p:nvPr/>
        </p:nvSpPr>
        <p:spPr>
          <a:xfrm>
            <a:off x="12622801" y="7921925"/>
            <a:ext cx="3300891" cy="363004"/>
          </a:xfrm>
          <a:prstGeom prst="line">
            <a:avLst/>
          </a:prstGeom>
          <a:ln w="38100" cap="flat">
            <a:solidFill>
              <a:srgbClr val="000000"/>
            </a:solidFill>
            <a:prstDash val="solid"/>
            <a:headEnd type="none" w="sm" len="sm"/>
            <a:tailEnd type="arrow" w="med" len="sm"/>
          </a:ln>
        </p:spPr>
      </p:sp>
      <p:sp>
        <p:nvSpPr>
          <p:cNvPr id="21" name="Freeform 21"/>
          <p:cNvSpPr/>
          <p:nvPr/>
        </p:nvSpPr>
        <p:spPr>
          <a:xfrm>
            <a:off x="11942107" y="2970066"/>
            <a:ext cx="649532" cy="649532"/>
          </a:xfrm>
          <a:custGeom>
            <a:avLst/>
            <a:gdLst/>
            <a:ahLst/>
            <a:cxnLst/>
            <a:rect l="l" t="t" r="r" b="b"/>
            <a:pathLst>
              <a:path w="649532" h="649532">
                <a:moveTo>
                  <a:pt x="0" y="0"/>
                </a:moveTo>
                <a:lnTo>
                  <a:pt x="649532" y="0"/>
                </a:lnTo>
                <a:lnTo>
                  <a:pt x="649532" y="649532"/>
                </a:lnTo>
                <a:lnTo>
                  <a:pt x="0" y="649532"/>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sq">
            <a:solidFill>
              <a:srgbClr val="000000"/>
            </a:solidFill>
            <a:prstDash val="solid"/>
            <a:miter/>
          </a:ln>
        </p:spPr>
      </p:sp>
      <p:sp>
        <p:nvSpPr>
          <p:cNvPr id="22" name="Freeform 22"/>
          <p:cNvSpPr/>
          <p:nvPr/>
        </p:nvSpPr>
        <p:spPr>
          <a:xfrm>
            <a:off x="12013201" y="7617125"/>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sq">
            <a:solidFill>
              <a:srgbClr val="000000"/>
            </a:solidFill>
            <a:prstDash val="solid"/>
            <a:miter/>
          </a:ln>
        </p:spPr>
      </p:sp>
      <p:sp>
        <p:nvSpPr>
          <p:cNvPr id="23" name="Freeform 23"/>
          <p:cNvSpPr/>
          <p:nvPr/>
        </p:nvSpPr>
        <p:spPr>
          <a:xfrm>
            <a:off x="11942107" y="5869459"/>
            <a:ext cx="680694" cy="680694"/>
          </a:xfrm>
          <a:custGeom>
            <a:avLst/>
            <a:gdLst/>
            <a:ahLst/>
            <a:cxnLst/>
            <a:rect l="l" t="t" r="r" b="b"/>
            <a:pathLst>
              <a:path w="680694" h="680694">
                <a:moveTo>
                  <a:pt x="0" y="0"/>
                </a:moveTo>
                <a:lnTo>
                  <a:pt x="680694" y="0"/>
                </a:lnTo>
                <a:lnTo>
                  <a:pt x="680694" y="680694"/>
                </a:lnTo>
                <a:lnTo>
                  <a:pt x="0" y="680694"/>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sq">
            <a:solidFill>
              <a:srgbClr val="000000"/>
            </a:solidFill>
            <a:prstDash val="solid"/>
            <a:miter/>
          </a:ln>
        </p:spPr>
      </p:sp>
      <p:sp>
        <p:nvSpPr>
          <p:cNvPr id="24" name="Freeform 24"/>
          <p:cNvSpPr/>
          <p:nvPr/>
        </p:nvSpPr>
        <p:spPr>
          <a:xfrm>
            <a:off x="11942107" y="4549751"/>
            <a:ext cx="680694" cy="680694"/>
          </a:xfrm>
          <a:custGeom>
            <a:avLst/>
            <a:gdLst/>
            <a:ahLst/>
            <a:cxnLst/>
            <a:rect l="l" t="t" r="r" b="b"/>
            <a:pathLst>
              <a:path w="680694" h="680694">
                <a:moveTo>
                  <a:pt x="0" y="0"/>
                </a:moveTo>
                <a:lnTo>
                  <a:pt x="680694" y="0"/>
                </a:lnTo>
                <a:lnTo>
                  <a:pt x="680694" y="680694"/>
                </a:lnTo>
                <a:lnTo>
                  <a:pt x="0" y="680694"/>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sq">
            <a:solidFill>
              <a:srgbClr val="000000"/>
            </a:solidFill>
            <a:prstDash val="solid"/>
            <a:miter/>
          </a:ln>
        </p:spPr>
      </p:sp>
      <p:sp>
        <p:nvSpPr>
          <p:cNvPr id="25" name="AutoShape 25"/>
          <p:cNvSpPr/>
          <p:nvPr/>
        </p:nvSpPr>
        <p:spPr>
          <a:xfrm flipV="1">
            <a:off x="9234403" y="3294832"/>
            <a:ext cx="2707704" cy="1422102"/>
          </a:xfrm>
          <a:prstGeom prst="line">
            <a:avLst/>
          </a:prstGeom>
          <a:ln w="38100" cap="flat">
            <a:solidFill>
              <a:srgbClr val="000000"/>
            </a:solidFill>
            <a:prstDash val="solid"/>
            <a:headEnd type="none" w="sm" len="sm"/>
            <a:tailEnd type="arrow" w="med" len="sm"/>
          </a:ln>
        </p:spPr>
      </p:sp>
      <p:sp>
        <p:nvSpPr>
          <p:cNvPr id="26" name="AutoShape 26"/>
          <p:cNvSpPr/>
          <p:nvPr/>
        </p:nvSpPr>
        <p:spPr>
          <a:xfrm flipV="1">
            <a:off x="9902207" y="4890098"/>
            <a:ext cx="2039900" cy="494640"/>
          </a:xfrm>
          <a:prstGeom prst="line">
            <a:avLst/>
          </a:prstGeom>
          <a:ln w="38100" cap="flat">
            <a:solidFill>
              <a:srgbClr val="000000"/>
            </a:solidFill>
            <a:prstDash val="solid"/>
            <a:headEnd type="none" w="sm" len="sm"/>
            <a:tailEnd type="arrow" w="med" len="sm"/>
          </a:ln>
        </p:spPr>
      </p:sp>
      <p:sp>
        <p:nvSpPr>
          <p:cNvPr id="27" name="AutoShape 27"/>
          <p:cNvSpPr/>
          <p:nvPr/>
        </p:nvSpPr>
        <p:spPr>
          <a:xfrm>
            <a:off x="9902207" y="5384738"/>
            <a:ext cx="2039900" cy="825068"/>
          </a:xfrm>
          <a:prstGeom prst="line">
            <a:avLst/>
          </a:prstGeom>
          <a:ln w="38100" cap="flat">
            <a:solidFill>
              <a:srgbClr val="000000"/>
            </a:solidFill>
            <a:prstDash val="solid"/>
            <a:headEnd type="none" w="sm" len="sm"/>
            <a:tailEnd type="arrow" w="med" len="sm"/>
          </a:ln>
        </p:spPr>
      </p:sp>
      <p:sp>
        <p:nvSpPr>
          <p:cNvPr id="28" name="AutoShape 28"/>
          <p:cNvSpPr/>
          <p:nvPr/>
        </p:nvSpPr>
        <p:spPr>
          <a:xfrm>
            <a:off x="9234403" y="6052542"/>
            <a:ext cx="2778798" cy="1869382"/>
          </a:xfrm>
          <a:prstGeom prst="line">
            <a:avLst/>
          </a:prstGeom>
          <a:ln w="38100" cap="flat">
            <a:solidFill>
              <a:srgbClr val="000000"/>
            </a:solidFill>
            <a:prstDash val="solid"/>
            <a:headEnd type="none" w="sm" len="sm"/>
            <a:tailEnd type="arrow" w="med" len="sm"/>
          </a:ln>
        </p:spPr>
      </p:sp>
      <p:sp>
        <p:nvSpPr>
          <p:cNvPr id="29" name="TextBox 29"/>
          <p:cNvSpPr txBox="1"/>
          <p:nvPr/>
        </p:nvSpPr>
        <p:spPr>
          <a:xfrm>
            <a:off x="11738012" y="1914204"/>
            <a:ext cx="1057721" cy="609600"/>
          </a:xfrm>
          <a:prstGeom prst="rect">
            <a:avLst/>
          </a:prstGeom>
        </p:spPr>
        <p:txBody>
          <a:bodyPr lIns="0" tIns="0" rIns="0" bIns="0" rtlCol="0" anchor="t">
            <a:spAutoFit/>
          </a:bodyPr>
          <a:lstStyle/>
          <a:p>
            <a:pPr algn="ctr">
              <a:lnSpc>
                <a:spcPts val="4320"/>
              </a:lnSpc>
              <a:spcBef>
                <a:spcPct val="0"/>
              </a:spcBef>
            </a:pPr>
            <a:r>
              <a:rPr lang="en-US" sz="3600" b="1" spc="33">
                <a:solidFill>
                  <a:srgbClr val="000000"/>
                </a:solidFill>
                <a:latin typeface="Calibri (MS) Bold"/>
                <a:ea typeface="Calibri (MS) Bold"/>
                <a:cs typeface="Calibri (MS) Bold"/>
                <a:sym typeface="Calibri (MS) Bold"/>
              </a:rPr>
              <a:t>Tasks</a:t>
            </a:r>
          </a:p>
        </p:txBody>
      </p:sp>
      <p:sp>
        <p:nvSpPr>
          <p:cNvPr id="30" name="Freeform 30"/>
          <p:cNvSpPr/>
          <p:nvPr/>
        </p:nvSpPr>
        <p:spPr>
          <a:xfrm>
            <a:off x="8566599" y="4716934"/>
            <a:ext cx="1335608" cy="1335608"/>
          </a:xfrm>
          <a:custGeom>
            <a:avLst/>
            <a:gdLst/>
            <a:ahLst/>
            <a:cxnLst/>
            <a:rect l="l" t="t" r="r" b="b"/>
            <a:pathLst>
              <a:path w="1335608" h="1335608">
                <a:moveTo>
                  <a:pt x="0" y="0"/>
                </a:moveTo>
                <a:lnTo>
                  <a:pt x="1335608" y="0"/>
                </a:lnTo>
                <a:lnTo>
                  <a:pt x="1335608"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sp>
        <p:nvSpPr>
          <p:cNvPr id="4" name="TextBox 4"/>
          <p:cNvSpPr txBox="1"/>
          <p:nvPr/>
        </p:nvSpPr>
        <p:spPr>
          <a:xfrm>
            <a:off x="399810" y="1778542"/>
            <a:ext cx="6949892" cy="666750"/>
          </a:xfrm>
          <a:prstGeom prst="rect">
            <a:avLst/>
          </a:prstGeom>
        </p:spPr>
        <p:txBody>
          <a:bodyPr lIns="0" tIns="0" rIns="0" bIns="0" rtlCol="0" anchor="t">
            <a:spAutoFit/>
          </a:bodyPr>
          <a:lstStyle/>
          <a:p>
            <a:pPr algn="l">
              <a:lnSpc>
                <a:spcPts val="4694"/>
              </a:lnSpc>
              <a:spcBef>
                <a:spcPct val="0"/>
              </a:spcBef>
            </a:pPr>
            <a:r>
              <a:rPr lang="en-US" sz="3911" spc="36">
                <a:solidFill>
                  <a:srgbClr val="000000"/>
                </a:solidFill>
                <a:latin typeface="Calibri (MS)"/>
                <a:ea typeface="Calibri (MS)"/>
                <a:cs typeface="Calibri (MS)"/>
                <a:sym typeface="Calibri (MS)"/>
              </a:rPr>
              <a:t>Architecture 3: Hierarchical</a:t>
            </a:r>
          </a:p>
        </p:txBody>
      </p:sp>
      <p:sp>
        <p:nvSpPr>
          <p:cNvPr id="5" name="TextBox 5"/>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dirty="0">
                <a:solidFill>
                  <a:srgbClr val="FFFFFF"/>
                </a:solidFill>
                <a:latin typeface="Calibri (MS) Bold"/>
                <a:ea typeface="Calibri (MS) Bold"/>
                <a:cs typeface="Calibri (MS) Bold"/>
                <a:sym typeface="Calibri (MS) Bold"/>
              </a:rPr>
              <a:t>Multi Agent System</a:t>
            </a:r>
          </a:p>
        </p:txBody>
      </p:sp>
      <p:grpSp>
        <p:nvGrpSpPr>
          <p:cNvPr id="6" name="Group 6"/>
          <p:cNvGrpSpPr/>
          <p:nvPr/>
        </p:nvGrpSpPr>
        <p:grpSpPr>
          <a:xfrm>
            <a:off x="15405764" y="9525088"/>
            <a:ext cx="1927196" cy="426517"/>
            <a:chOff x="0" y="0"/>
            <a:chExt cx="2569595" cy="568689"/>
          </a:xfrm>
        </p:grpSpPr>
        <p:sp>
          <p:nvSpPr>
            <p:cNvPr id="7" name="Freeform 7"/>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8" name="Freeform 8"/>
          <p:cNvSpPr/>
          <p:nvPr/>
        </p:nvSpPr>
        <p:spPr>
          <a:xfrm>
            <a:off x="11969767" y="1729992"/>
            <a:ext cx="1335608" cy="1335608"/>
          </a:xfrm>
          <a:custGeom>
            <a:avLst/>
            <a:gdLst/>
            <a:ahLst/>
            <a:cxnLst/>
            <a:rect l="l" t="t" r="r" b="b"/>
            <a:pathLst>
              <a:path w="1335608" h="1335608">
                <a:moveTo>
                  <a:pt x="0" y="0"/>
                </a:moveTo>
                <a:lnTo>
                  <a:pt x="1335608" y="0"/>
                </a:lnTo>
                <a:lnTo>
                  <a:pt x="1335608"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1969767" y="3859583"/>
            <a:ext cx="1335608" cy="1335608"/>
          </a:xfrm>
          <a:custGeom>
            <a:avLst/>
            <a:gdLst/>
            <a:ahLst/>
            <a:cxnLst/>
            <a:rect l="l" t="t" r="r" b="b"/>
            <a:pathLst>
              <a:path w="1335608" h="1335608">
                <a:moveTo>
                  <a:pt x="0" y="0"/>
                </a:moveTo>
                <a:lnTo>
                  <a:pt x="1335608" y="0"/>
                </a:lnTo>
                <a:lnTo>
                  <a:pt x="1335608" y="1335609"/>
                </a:lnTo>
                <a:lnTo>
                  <a:pt x="0" y="13356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1969767" y="5853933"/>
            <a:ext cx="1335608" cy="1335608"/>
          </a:xfrm>
          <a:custGeom>
            <a:avLst/>
            <a:gdLst/>
            <a:ahLst/>
            <a:cxnLst/>
            <a:rect l="l" t="t" r="r" b="b"/>
            <a:pathLst>
              <a:path w="1335608" h="1335608">
                <a:moveTo>
                  <a:pt x="0" y="0"/>
                </a:moveTo>
                <a:lnTo>
                  <a:pt x="1335608" y="0"/>
                </a:lnTo>
                <a:lnTo>
                  <a:pt x="1335608"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1948836" y="8270383"/>
            <a:ext cx="1335608" cy="1335608"/>
          </a:xfrm>
          <a:custGeom>
            <a:avLst/>
            <a:gdLst/>
            <a:ahLst/>
            <a:cxnLst/>
            <a:rect l="l" t="t" r="r" b="b"/>
            <a:pathLst>
              <a:path w="1335608" h="1335608">
                <a:moveTo>
                  <a:pt x="0" y="0"/>
                </a:moveTo>
                <a:lnTo>
                  <a:pt x="1335608" y="0"/>
                </a:lnTo>
                <a:lnTo>
                  <a:pt x="1335608"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AutoShape 12"/>
          <p:cNvSpPr/>
          <p:nvPr/>
        </p:nvSpPr>
        <p:spPr>
          <a:xfrm flipV="1">
            <a:off x="9164931" y="2564004"/>
            <a:ext cx="2645665" cy="2175823"/>
          </a:xfrm>
          <a:prstGeom prst="line">
            <a:avLst/>
          </a:prstGeom>
          <a:ln w="38100" cap="flat">
            <a:solidFill>
              <a:srgbClr val="000000"/>
            </a:solidFill>
            <a:prstDash val="solid"/>
            <a:headEnd type="none" w="sm" len="sm"/>
            <a:tailEnd type="arrow" w="med" len="sm"/>
          </a:ln>
        </p:spPr>
      </p:sp>
      <p:sp>
        <p:nvSpPr>
          <p:cNvPr id="13" name="AutoShape 13"/>
          <p:cNvSpPr/>
          <p:nvPr/>
        </p:nvSpPr>
        <p:spPr>
          <a:xfrm flipV="1">
            <a:off x="9714492" y="4527387"/>
            <a:ext cx="2255275" cy="762000"/>
          </a:xfrm>
          <a:prstGeom prst="line">
            <a:avLst/>
          </a:prstGeom>
          <a:ln w="38100" cap="flat">
            <a:solidFill>
              <a:srgbClr val="000000"/>
            </a:solidFill>
            <a:prstDash val="solid"/>
            <a:headEnd type="none" w="sm" len="sm"/>
            <a:tailEnd type="arrow" w="med" len="sm"/>
          </a:ln>
        </p:spPr>
      </p:sp>
      <p:sp>
        <p:nvSpPr>
          <p:cNvPr id="14" name="AutoShape 14"/>
          <p:cNvSpPr/>
          <p:nvPr/>
        </p:nvSpPr>
        <p:spPr>
          <a:xfrm>
            <a:off x="9714492" y="5304373"/>
            <a:ext cx="2255275" cy="1217365"/>
          </a:xfrm>
          <a:prstGeom prst="line">
            <a:avLst/>
          </a:prstGeom>
          <a:ln w="38100" cap="flat">
            <a:solidFill>
              <a:srgbClr val="000000"/>
            </a:solidFill>
            <a:prstDash val="solid"/>
            <a:headEnd type="none" w="sm" len="sm"/>
            <a:tailEnd type="arrow" w="med" len="sm"/>
          </a:ln>
        </p:spPr>
      </p:sp>
      <p:sp>
        <p:nvSpPr>
          <p:cNvPr id="15" name="AutoShape 15"/>
          <p:cNvSpPr/>
          <p:nvPr/>
        </p:nvSpPr>
        <p:spPr>
          <a:xfrm>
            <a:off x="9164931" y="5853933"/>
            <a:ext cx="2602534" cy="3067821"/>
          </a:xfrm>
          <a:prstGeom prst="line">
            <a:avLst/>
          </a:prstGeom>
          <a:ln w="38100" cap="flat">
            <a:solidFill>
              <a:srgbClr val="000000"/>
            </a:solidFill>
            <a:prstDash val="solid"/>
            <a:headEnd type="none" w="sm" len="sm"/>
            <a:tailEnd type="arrow" w="med" len="sm"/>
          </a:ln>
        </p:spPr>
      </p:sp>
      <p:sp>
        <p:nvSpPr>
          <p:cNvPr id="16" name="Freeform 16"/>
          <p:cNvSpPr/>
          <p:nvPr/>
        </p:nvSpPr>
        <p:spPr>
          <a:xfrm>
            <a:off x="8594439" y="4754812"/>
            <a:ext cx="1099121" cy="1099121"/>
          </a:xfrm>
          <a:custGeom>
            <a:avLst/>
            <a:gdLst/>
            <a:ahLst/>
            <a:cxnLst/>
            <a:rect l="l" t="t" r="r" b="b"/>
            <a:pathLst>
              <a:path w="1099121" h="1099121">
                <a:moveTo>
                  <a:pt x="0" y="0"/>
                </a:moveTo>
                <a:lnTo>
                  <a:pt x="1099122" y="0"/>
                </a:lnTo>
                <a:lnTo>
                  <a:pt x="1099122" y="1099121"/>
                </a:lnTo>
                <a:lnTo>
                  <a:pt x="0" y="10991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7870041" y="3467508"/>
            <a:ext cx="2380207" cy="551433"/>
          </a:xfrm>
          <a:prstGeom prst="rect">
            <a:avLst/>
          </a:prstGeom>
        </p:spPr>
        <p:txBody>
          <a:bodyPr wrap="square"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Supervisor</a:t>
            </a:r>
          </a:p>
        </p:txBody>
      </p:sp>
      <p:sp>
        <p:nvSpPr>
          <p:cNvPr id="18" name="Freeform 18"/>
          <p:cNvSpPr/>
          <p:nvPr/>
        </p:nvSpPr>
        <p:spPr>
          <a:xfrm>
            <a:off x="16307138" y="2876365"/>
            <a:ext cx="1335608" cy="1335608"/>
          </a:xfrm>
          <a:custGeom>
            <a:avLst/>
            <a:gdLst/>
            <a:ahLst/>
            <a:cxnLst/>
            <a:rect l="l" t="t" r="r" b="b"/>
            <a:pathLst>
              <a:path w="1335608" h="1335608">
                <a:moveTo>
                  <a:pt x="0" y="0"/>
                </a:moveTo>
                <a:lnTo>
                  <a:pt x="1335608" y="0"/>
                </a:lnTo>
                <a:lnTo>
                  <a:pt x="1335608"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16307138" y="4855730"/>
            <a:ext cx="1335608" cy="1335608"/>
          </a:xfrm>
          <a:custGeom>
            <a:avLst/>
            <a:gdLst/>
            <a:ahLst/>
            <a:cxnLst/>
            <a:rect l="l" t="t" r="r" b="b"/>
            <a:pathLst>
              <a:path w="1335608" h="1335608">
                <a:moveTo>
                  <a:pt x="0" y="0"/>
                </a:moveTo>
                <a:lnTo>
                  <a:pt x="1335608" y="0"/>
                </a:lnTo>
                <a:lnTo>
                  <a:pt x="1335608" y="1335608"/>
                </a:lnTo>
                <a:lnTo>
                  <a:pt x="0" y="1335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AutoShape 20"/>
          <p:cNvSpPr/>
          <p:nvPr/>
        </p:nvSpPr>
        <p:spPr>
          <a:xfrm flipV="1">
            <a:off x="13567763" y="3544169"/>
            <a:ext cx="2739375" cy="1099121"/>
          </a:xfrm>
          <a:prstGeom prst="line">
            <a:avLst/>
          </a:prstGeom>
          <a:ln w="38100" cap="flat">
            <a:solidFill>
              <a:srgbClr val="000000"/>
            </a:solidFill>
            <a:prstDash val="solid"/>
            <a:headEnd type="none" w="sm" len="sm"/>
            <a:tailEnd type="arrow" w="med" len="sm"/>
          </a:ln>
        </p:spPr>
      </p:sp>
      <p:sp>
        <p:nvSpPr>
          <p:cNvPr id="21" name="AutoShape 21"/>
          <p:cNvSpPr/>
          <p:nvPr/>
        </p:nvSpPr>
        <p:spPr>
          <a:xfrm>
            <a:off x="13567763" y="4643290"/>
            <a:ext cx="2739375" cy="880244"/>
          </a:xfrm>
          <a:prstGeom prst="line">
            <a:avLst/>
          </a:prstGeom>
          <a:ln w="38100" cap="flat">
            <a:solidFill>
              <a:srgbClr val="000000"/>
            </a:solidFill>
            <a:prstDash val="solid"/>
            <a:headEnd type="none" w="sm" len="sm"/>
            <a:tailEnd type="arrow" w="med" len="sm"/>
          </a:ln>
        </p:spPr>
      </p:sp>
      <p:sp>
        <p:nvSpPr>
          <p:cNvPr id="22" name="TextBox 22"/>
          <p:cNvSpPr txBox="1"/>
          <p:nvPr/>
        </p:nvSpPr>
        <p:spPr>
          <a:xfrm>
            <a:off x="11263490" y="3271746"/>
            <a:ext cx="2872311" cy="551433"/>
          </a:xfrm>
          <a:prstGeom prst="rect">
            <a:avLst/>
          </a:prstGeom>
        </p:spPr>
        <p:txBody>
          <a:bodyPr wrap="square"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Supervisor</a:t>
            </a:r>
          </a:p>
        </p:txBody>
      </p:sp>
      <p:sp>
        <p:nvSpPr>
          <p:cNvPr id="23" name="TextBox 23"/>
          <p:cNvSpPr txBox="1"/>
          <p:nvPr/>
        </p:nvSpPr>
        <p:spPr>
          <a:xfrm>
            <a:off x="1056640" y="2854433"/>
            <a:ext cx="5418858" cy="1095375"/>
          </a:xfrm>
          <a:prstGeom prst="rect">
            <a:avLst/>
          </a:prstGeom>
        </p:spPr>
        <p:txBody>
          <a:bodyPr lIns="0" tIns="0" rIns="0" bIns="0" rtlCol="0" anchor="t">
            <a:spAutoFit/>
          </a:bodyPr>
          <a:lstStyle/>
          <a:p>
            <a:pPr algn="l">
              <a:lnSpc>
                <a:spcPts val="4076"/>
              </a:lnSpc>
              <a:spcBef>
                <a:spcPct val="0"/>
              </a:spcBef>
            </a:pPr>
            <a:r>
              <a:rPr lang="en-US" sz="3396" spc="31" dirty="0">
                <a:solidFill>
                  <a:srgbClr val="000000"/>
                </a:solidFill>
                <a:latin typeface="Calibri (MS)"/>
                <a:ea typeface="Calibri (MS)"/>
                <a:cs typeface="Calibri (MS)"/>
                <a:sym typeface="Calibri (MS)"/>
              </a:rPr>
              <a:t>Built on top of Supervision Architecture</a:t>
            </a:r>
          </a:p>
        </p:txBody>
      </p:sp>
      <p:sp>
        <p:nvSpPr>
          <p:cNvPr id="24" name="TextBox 24"/>
          <p:cNvSpPr txBox="1"/>
          <p:nvPr/>
        </p:nvSpPr>
        <p:spPr>
          <a:xfrm>
            <a:off x="1049631" y="4505456"/>
            <a:ext cx="7030493" cy="1095375"/>
          </a:xfrm>
          <a:prstGeom prst="rect">
            <a:avLst/>
          </a:prstGeom>
        </p:spPr>
        <p:txBody>
          <a:bodyPr lIns="0" tIns="0" rIns="0" bIns="0" rtlCol="0" anchor="t">
            <a:spAutoFit/>
          </a:bodyPr>
          <a:lstStyle/>
          <a:p>
            <a:pPr algn="l">
              <a:lnSpc>
                <a:spcPts val="4076"/>
              </a:lnSpc>
            </a:pPr>
            <a:r>
              <a:rPr lang="en-US" sz="3396" spc="30" dirty="0">
                <a:solidFill>
                  <a:srgbClr val="000000"/>
                </a:solidFill>
                <a:latin typeface="Calibri (MS)"/>
                <a:ea typeface="Calibri (MS)"/>
                <a:cs typeface="Calibri (MS)"/>
                <a:sym typeface="Calibri (MS)"/>
              </a:rPr>
              <a:t>Has multiple supervisors forming </a:t>
            </a:r>
          </a:p>
          <a:p>
            <a:pPr algn="l">
              <a:lnSpc>
                <a:spcPts val="4076"/>
              </a:lnSpc>
              <a:spcBef>
                <a:spcPct val="0"/>
              </a:spcBef>
            </a:pPr>
            <a:r>
              <a:rPr lang="en-US" sz="3396" spc="31" dirty="0">
                <a:solidFill>
                  <a:srgbClr val="000000"/>
                </a:solidFill>
                <a:latin typeface="Calibri (MS)"/>
                <a:ea typeface="Calibri (MS)"/>
                <a:cs typeface="Calibri (MS)"/>
                <a:sym typeface="Calibri (MS)"/>
              </a:rPr>
              <a:t>hierarchy</a:t>
            </a:r>
          </a:p>
        </p:txBody>
      </p:sp>
      <p:sp>
        <p:nvSpPr>
          <p:cNvPr id="25" name="TextBox 25"/>
          <p:cNvSpPr txBox="1"/>
          <p:nvPr/>
        </p:nvSpPr>
        <p:spPr>
          <a:xfrm>
            <a:off x="1028700" y="6192898"/>
            <a:ext cx="7030493" cy="581025"/>
          </a:xfrm>
          <a:prstGeom prst="rect">
            <a:avLst/>
          </a:prstGeom>
        </p:spPr>
        <p:txBody>
          <a:bodyPr lIns="0" tIns="0" rIns="0" bIns="0" rtlCol="0" anchor="t">
            <a:spAutoFit/>
          </a:bodyPr>
          <a:lstStyle/>
          <a:p>
            <a:pPr algn="l">
              <a:lnSpc>
                <a:spcPts val="4076"/>
              </a:lnSpc>
              <a:spcBef>
                <a:spcPct val="0"/>
              </a:spcBef>
            </a:pPr>
            <a:r>
              <a:rPr lang="en-US" sz="3396" spc="31" dirty="0">
                <a:solidFill>
                  <a:srgbClr val="000000"/>
                </a:solidFill>
                <a:latin typeface="Calibri (MS)"/>
                <a:ea typeface="Calibri (MS)"/>
                <a:cs typeface="Calibri (MS)"/>
                <a:sym typeface="Calibri (MS)"/>
              </a:rPr>
              <a:t>Useful for complex systems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3"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2291692" y="7358516"/>
            <a:ext cx="6001910" cy="619125"/>
          </a:xfrm>
          <a:prstGeom prst="rect">
            <a:avLst/>
          </a:prstGeom>
        </p:spPr>
        <p:txBody>
          <a:bodyPr lIns="0" tIns="0" rIns="0" bIns="0" rtlCol="0" anchor="t">
            <a:spAutoFit/>
          </a:bodyPr>
          <a:lstStyle/>
          <a:p>
            <a:pPr algn="l">
              <a:lnSpc>
                <a:spcPts val="4277"/>
              </a:lnSpc>
            </a:pPr>
            <a:r>
              <a:rPr lang="en-US" sz="3564" spc="33">
                <a:solidFill>
                  <a:srgbClr val="000000"/>
                </a:solidFill>
                <a:latin typeface="Calibri (MS)"/>
                <a:ea typeface="Calibri (MS)"/>
                <a:cs typeface="Calibri (MS)"/>
                <a:sym typeface="Calibri (MS)"/>
              </a:rPr>
              <a:t>3. Transparent workflows</a:t>
            </a:r>
          </a:p>
        </p:txBody>
      </p:sp>
      <p:sp>
        <p:nvSpPr>
          <p:cNvPr id="7" name="TextBox 7"/>
          <p:cNvSpPr txBox="1"/>
          <p:nvPr/>
        </p:nvSpPr>
        <p:spPr>
          <a:xfrm>
            <a:off x="9614714" y="7368041"/>
            <a:ext cx="7475220" cy="609600"/>
          </a:xfrm>
          <a:prstGeom prst="rect">
            <a:avLst/>
          </a:prstGeom>
        </p:spPr>
        <p:txBody>
          <a:bodyPr lIns="0" tIns="0" rIns="0" bIns="0" rtlCol="0" anchor="t">
            <a:spAutoFit/>
          </a:bodyPr>
          <a:lstStyle/>
          <a:p>
            <a:pPr algn="l">
              <a:lnSpc>
                <a:spcPts val="4320"/>
              </a:lnSpc>
            </a:pPr>
            <a:r>
              <a:rPr lang="en-US" sz="3600" spc="33">
                <a:solidFill>
                  <a:srgbClr val="000000"/>
                </a:solidFill>
                <a:latin typeface="Calibri (MS)"/>
                <a:ea typeface="Calibri (MS)"/>
                <a:cs typeface="Calibri (MS)"/>
                <a:sym typeface="Calibri (MS)"/>
              </a:rPr>
              <a:t>3. Blackbox</a:t>
            </a:r>
          </a:p>
        </p:txBody>
      </p:sp>
      <p:sp>
        <p:nvSpPr>
          <p:cNvPr id="8" name="TextBox 8"/>
          <p:cNvSpPr txBox="1"/>
          <p:nvPr/>
        </p:nvSpPr>
        <p:spPr>
          <a:xfrm>
            <a:off x="2291692" y="2690281"/>
            <a:ext cx="4656683" cy="704850"/>
          </a:xfrm>
          <a:prstGeom prst="rect">
            <a:avLst/>
          </a:prstGeom>
        </p:spPr>
        <p:txBody>
          <a:bodyPr lIns="0" tIns="0" rIns="0" bIns="0" rtlCol="0" anchor="t">
            <a:spAutoFit/>
          </a:bodyPr>
          <a:lstStyle/>
          <a:p>
            <a:pPr algn="ctr">
              <a:lnSpc>
                <a:spcPts val="4919"/>
              </a:lnSpc>
              <a:spcBef>
                <a:spcPct val="0"/>
              </a:spcBef>
            </a:pPr>
            <a:r>
              <a:rPr lang="en-US" sz="4099" spc="38" dirty="0">
                <a:solidFill>
                  <a:srgbClr val="000000"/>
                </a:solidFill>
                <a:latin typeface="Calibri (MS)"/>
                <a:ea typeface="Calibri (MS)"/>
                <a:cs typeface="Calibri (MS)"/>
                <a:sym typeface="Calibri (MS)"/>
              </a:rPr>
              <a:t>Deterministic Agents:</a:t>
            </a:r>
          </a:p>
        </p:txBody>
      </p:sp>
      <p:sp>
        <p:nvSpPr>
          <p:cNvPr id="9" name="TextBox 9"/>
          <p:cNvSpPr txBox="1"/>
          <p:nvPr/>
        </p:nvSpPr>
        <p:spPr>
          <a:xfrm>
            <a:off x="9614714" y="2690281"/>
            <a:ext cx="4107954" cy="704850"/>
          </a:xfrm>
          <a:prstGeom prst="rect">
            <a:avLst/>
          </a:prstGeom>
        </p:spPr>
        <p:txBody>
          <a:bodyPr lIns="0" tIns="0" rIns="0" bIns="0" rtlCol="0" anchor="t">
            <a:spAutoFit/>
          </a:bodyPr>
          <a:lstStyle/>
          <a:p>
            <a:pPr algn="ctr">
              <a:lnSpc>
                <a:spcPts val="4919"/>
              </a:lnSpc>
              <a:spcBef>
                <a:spcPct val="0"/>
              </a:spcBef>
            </a:pPr>
            <a:r>
              <a:rPr lang="en-US" sz="4099" spc="38">
                <a:solidFill>
                  <a:srgbClr val="000000"/>
                </a:solidFill>
                <a:latin typeface="Calibri (MS)"/>
                <a:ea typeface="Calibri (MS)"/>
                <a:cs typeface="Calibri (MS)"/>
                <a:sym typeface="Calibri (MS)"/>
              </a:rPr>
              <a:t>LLM-Based Agents:</a:t>
            </a:r>
          </a:p>
        </p:txBody>
      </p:sp>
      <p:sp>
        <p:nvSpPr>
          <p:cNvPr id="10" name="TextBox 10"/>
          <p:cNvSpPr txBox="1"/>
          <p:nvPr/>
        </p:nvSpPr>
        <p:spPr>
          <a:xfrm>
            <a:off x="2291692" y="3985681"/>
            <a:ext cx="6001910" cy="1102866"/>
          </a:xfrm>
          <a:prstGeom prst="rect">
            <a:avLst/>
          </a:prstGeom>
        </p:spPr>
        <p:txBody>
          <a:bodyPr lIns="0" tIns="0" rIns="0" bIns="0" rtlCol="0" anchor="t">
            <a:spAutoFit/>
          </a:bodyPr>
          <a:lstStyle/>
          <a:p>
            <a:pPr algn="l">
              <a:lnSpc>
                <a:spcPts val="4320"/>
              </a:lnSpc>
              <a:spcBef>
                <a:spcPct val="0"/>
              </a:spcBef>
            </a:pPr>
            <a:r>
              <a:rPr lang="en-US" sz="3600" spc="33" dirty="0">
                <a:solidFill>
                  <a:srgbClr val="000000"/>
                </a:solidFill>
                <a:latin typeface="Calibri (MS)"/>
                <a:ea typeface="Calibri (MS)"/>
                <a:cs typeface="Calibri (MS)"/>
                <a:sym typeface="Calibri (MS)"/>
              </a:rPr>
              <a:t>1. Follow strict rule-based logic; predictable.</a:t>
            </a:r>
          </a:p>
        </p:txBody>
      </p:sp>
      <p:sp>
        <p:nvSpPr>
          <p:cNvPr id="11" name="TextBox 11"/>
          <p:cNvSpPr txBox="1"/>
          <p:nvPr/>
        </p:nvSpPr>
        <p:spPr>
          <a:xfrm>
            <a:off x="9646325" y="3947581"/>
            <a:ext cx="7007935"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1. Leverage probabilistic reasoning; unpredictability.</a:t>
            </a:r>
          </a:p>
        </p:txBody>
      </p:sp>
      <p:sp>
        <p:nvSpPr>
          <p:cNvPr id="12" name="TextBox 12"/>
          <p:cNvSpPr txBox="1"/>
          <p:nvPr/>
        </p:nvSpPr>
        <p:spPr>
          <a:xfrm>
            <a:off x="2291692" y="5728756"/>
            <a:ext cx="6001910"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2. Adapt to user constraints without variability.</a:t>
            </a:r>
          </a:p>
        </p:txBody>
      </p:sp>
      <p:sp>
        <p:nvSpPr>
          <p:cNvPr id="13" name="TextBox 13"/>
          <p:cNvSpPr txBox="1"/>
          <p:nvPr/>
        </p:nvSpPr>
        <p:spPr>
          <a:xfrm>
            <a:off x="9646325" y="5728756"/>
            <a:ext cx="7443609" cy="1102866"/>
          </a:xfrm>
          <a:prstGeom prst="rect">
            <a:avLst/>
          </a:prstGeom>
        </p:spPr>
        <p:txBody>
          <a:bodyPr lIns="0" tIns="0" rIns="0" bIns="0" rtlCol="0" anchor="t">
            <a:spAutoFit/>
          </a:bodyPr>
          <a:lstStyle/>
          <a:p>
            <a:pPr>
              <a:lnSpc>
                <a:spcPts val="4320"/>
              </a:lnSpc>
              <a:spcBef>
                <a:spcPct val="0"/>
              </a:spcBef>
            </a:pPr>
            <a:r>
              <a:rPr lang="en-US" sz="3600" spc="33" dirty="0">
                <a:solidFill>
                  <a:srgbClr val="000000"/>
                </a:solidFill>
                <a:latin typeface="Calibri (MS)"/>
                <a:ea typeface="Calibri (MS)"/>
                <a:cs typeface="Calibri (MS)"/>
                <a:sym typeface="Calibri (MS)"/>
              </a:rPr>
              <a:t>2. </a:t>
            </a:r>
            <a:r>
              <a:rPr lang="en-US" sz="3600" dirty="0"/>
              <a:t>Responses may vary even with the same input due to randomness</a:t>
            </a:r>
            <a:endParaRPr lang="en-US" sz="3600" spc="33" dirty="0">
              <a:solidFill>
                <a:srgbClr val="000000"/>
              </a:solidFill>
              <a:latin typeface="Calibri (MS)"/>
              <a:ea typeface="Calibri (MS)"/>
              <a:cs typeface="Calibri (MS)"/>
              <a:sym typeface="Calibri (MS)"/>
            </a:endParaRPr>
          </a:p>
        </p:txBody>
      </p:sp>
      <p:sp>
        <p:nvSpPr>
          <p:cNvPr id="15" name="TextBox 5">
            <a:extLst>
              <a:ext uri="{FF2B5EF4-FFF2-40B4-BE49-F238E27FC236}">
                <a16:creationId xmlns:a16="http://schemas.microsoft.com/office/drawing/2014/main" id="{E7EA75C6-A9A8-4054-AA93-CEC092926FBA}"/>
              </a:ext>
            </a:extLst>
          </p:cNvPr>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dirty="0">
                <a:solidFill>
                  <a:srgbClr val="FFFFFF"/>
                </a:solidFill>
                <a:latin typeface="Calibri (MS) Bold"/>
                <a:ea typeface="Calibri (MS) Bold"/>
                <a:cs typeface="Calibri (MS) Bold"/>
                <a:sym typeface="Calibri (MS) Bold"/>
              </a:rPr>
              <a:t>Multi Agent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0" y="3"/>
            <a:ext cx="18288000" cy="667265"/>
            <a:chOff x="0" y="0"/>
            <a:chExt cx="24384000" cy="889687"/>
          </a:xfrm>
        </p:grpSpPr>
        <p:sp>
          <p:nvSpPr>
            <p:cNvPr id="5" name="Freeform 5"/>
            <p:cNvSpPr/>
            <p:nvPr/>
          </p:nvSpPr>
          <p:spPr>
            <a:xfrm>
              <a:off x="0" y="0"/>
              <a:ext cx="24384000" cy="889635"/>
            </a:xfrm>
            <a:custGeom>
              <a:avLst/>
              <a:gdLst/>
              <a:ahLst/>
              <a:cxnLst/>
              <a:rect l="l" t="t" r="r" b="b"/>
              <a:pathLst>
                <a:path w="24384000" h="889635">
                  <a:moveTo>
                    <a:pt x="0" y="0"/>
                  </a:moveTo>
                  <a:lnTo>
                    <a:pt x="24384000" y="0"/>
                  </a:lnTo>
                  <a:lnTo>
                    <a:pt x="24384000" y="889635"/>
                  </a:lnTo>
                  <a:lnTo>
                    <a:pt x="0" y="889635"/>
                  </a:lnTo>
                  <a:lnTo>
                    <a:pt x="0" y="0"/>
                  </a:lnTo>
                  <a:close/>
                </a:path>
              </a:pathLst>
            </a:custGeom>
            <a:blipFill>
              <a:blip r:embed="rId2"/>
              <a:stretch>
                <a:fillRect t="-360399" b="-360404"/>
              </a:stretch>
            </a:blipFill>
          </p:spPr>
        </p:sp>
      </p:grpSp>
      <p:grpSp>
        <p:nvGrpSpPr>
          <p:cNvPr id="6" name="Group 6"/>
          <p:cNvGrpSpPr/>
          <p:nvPr/>
        </p:nvGrpSpPr>
        <p:grpSpPr>
          <a:xfrm>
            <a:off x="0" y="3"/>
            <a:ext cx="18288000" cy="1293018"/>
            <a:chOff x="0" y="0"/>
            <a:chExt cx="24384000" cy="1724024"/>
          </a:xfrm>
        </p:grpSpPr>
        <p:sp>
          <p:nvSpPr>
            <p:cNvPr id="7" name="Freeform 7"/>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sp>
        <p:nvSpPr>
          <p:cNvPr id="8" name="TextBox 8"/>
          <p:cNvSpPr txBox="1"/>
          <p:nvPr/>
        </p:nvSpPr>
        <p:spPr>
          <a:xfrm>
            <a:off x="1056640" y="178126"/>
            <a:ext cx="16276320" cy="847725"/>
          </a:xfrm>
          <a:prstGeom prst="rect">
            <a:avLst/>
          </a:prstGeom>
        </p:spPr>
        <p:txBody>
          <a:bodyPr lIns="0" tIns="0" rIns="0" bIns="0" rtlCol="0" anchor="t">
            <a:spAutoFit/>
          </a:bodyPr>
          <a:lstStyle/>
          <a:p>
            <a:pPr algn="ctr">
              <a:lnSpc>
                <a:spcPts val="6480"/>
              </a:lnSpc>
            </a:pPr>
            <a:r>
              <a:rPr lang="en-US" sz="5400" b="1">
                <a:solidFill>
                  <a:srgbClr val="FFFFFF"/>
                </a:solidFill>
                <a:latin typeface="Arimo Bold"/>
                <a:ea typeface="Arimo Bold"/>
                <a:cs typeface="Arimo Bold"/>
                <a:sym typeface="Arimo Bold"/>
              </a:rPr>
              <a:t>Sequence</a:t>
            </a:r>
          </a:p>
        </p:txBody>
      </p:sp>
      <p:sp>
        <p:nvSpPr>
          <p:cNvPr id="9" name="TextBox 9"/>
          <p:cNvSpPr txBox="1"/>
          <p:nvPr/>
        </p:nvSpPr>
        <p:spPr>
          <a:xfrm>
            <a:off x="1211501" y="1478198"/>
            <a:ext cx="2711351"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1. Background</a:t>
            </a:r>
          </a:p>
        </p:txBody>
      </p:sp>
      <p:sp>
        <p:nvSpPr>
          <p:cNvPr id="10" name="TextBox 10"/>
          <p:cNvSpPr txBox="1"/>
          <p:nvPr/>
        </p:nvSpPr>
        <p:spPr>
          <a:xfrm>
            <a:off x="1211501" y="2202098"/>
            <a:ext cx="4162871"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2. Problem Statement</a:t>
            </a:r>
          </a:p>
        </p:txBody>
      </p:sp>
      <p:sp>
        <p:nvSpPr>
          <p:cNvPr id="11" name="TextBox 11"/>
          <p:cNvSpPr txBox="1"/>
          <p:nvPr/>
        </p:nvSpPr>
        <p:spPr>
          <a:xfrm>
            <a:off x="1211501" y="2992673"/>
            <a:ext cx="2450157"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3. Objectives</a:t>
            </a:r>
          </a:p>
        </p:txBody>
      </p:sp>
      <p:sp>
        <p:nvSpPr>
          <p:cNvPr id="12" name="TextBox 12"/>
          <p:cNvSpPr txBox="1"/>
          <p:nvPr/>
        </p:nvSpPr>
        <p:spPr>
          <a:xfrm>
            <a:off x="1211501" y="3717997"/>
            <a:ext cx="3012728"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4. Methodology</a:t>
            </a:r>
          </a:p>
        </p:txBody>
      </p:sp>
      <p:sp>
        <p:nvSpPr>
          <p:cNvPr id="13" name="TextBox 13"/>
          <p:cNvSpPr txBox="1"/>
          <p:nvPr/>
        </p:nvSpPr>
        <p:spPr>
          <a:xfrm>
            <a:off x="1741180" y="5842072"/>
            <a:ext cx="2279154"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 Tool Setup</a:t>
            </a:r>
          </a:p>
        </p:txBody>
      </p:sp>
      <p:sp>
        <p:nvSpPr>
          <p:cNvPr id="14" name="TextBox 14"/>
          <p:cNvSpPr txBox="1"/>
          <p:nvPr/>
        </p:nvSpPr>
        <p:spPr>
          <a:xfrm>
            <a:off x="1788656" y="5175322"/>
            <a:ext cx="1557040"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 Agents</a:t>
            </a:r>
          </a:p>
        </p:txBody>
      </p:sp>
      <p:sp>
        <p:nvSpPr>
          <p:cNvPr id="15" name="TextBox 15"/>
          <p:cNvSpPr txBox="1"/>
          <p:nvPr/>
        </p:nvSpPr>
        <p:spPr>
          <a:xfrm>
            <a:off x="1633428" y="4508572"/>
            <a:ext cx="2482304"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 - Tool Stacks</a:t>
            </a:r>
          </a:p>
        </p:txBody>
      </p:sp>
      <p:sp>
        <p:nvSpPr>
          <p:cNvPr id="16" name="TextBox 16"/>
          <p:cNvSpPr txBox="1"/>
          <p:nvPr/>
        </p:nvSpPr>
        <p:spPr>
          <a:xfrm>
            <a:off x="1741180" y="6508822"/>
            <a:ext cx="3522940"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 System Overview</a:t>
            </a:r>
          </a:p>
        </p:txBody>
      </p:sp>
      <p:sp>
        <p:nvSpPr>
          <p:cNvPr id="17" name="TextBox 17"/>
          <p:cNvSpPr txBox="1"/>
          <p:nvPr/>
        </p:nvSpPr>
        <p:spPr>
          <a:xfrm>
            <a:off x="1211501" y="7175572"/>
            <a:ext cx="3520797"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5. Implementation</a:t>
            </a:r>
          </a:p>
        </p:txBody>
      </p:sp>
      <p:sp>
        <p:nvSpPr>
          <p:cNvPr id="18" name="TextBox 18"/>
          <p:cNvSpPr txBox="1"/>
          <p:nvPr/>
        </p:nvSpPr>
        <p:spPr>
          <a:xfrm>
            <a:off x="1211501" y="7842322"/>
            <a:ext cx="2794248"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6. Deployment</a:t>
            </a:r>
          </a:p>
        </p:txBody>
      </p:sp>
      <p:sp>
        <p:nvSpPr>
          <p:cNvPr id="19" name="TextBox 19"/>
          <p:cNvSpPr txBox="1"/>
          <p:nvPr/>
        </p:nvSpPr>
        <p:spPr>
          <a:xfrm>
            <a:off x="1211501" y="8585272"/>
            <a:ext cx="3825359"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5. Sample Workflow</a:t>
            </a:r>
          </a:p>
        </p:txBody>
      </p:sp>
      <p:sp>
        <p:nvSpPr>
          <p:cNvPr id="20" name="TextBox 20"/>
          <p:cNvSpPr txBox="1"/>
          <p:nvPr/>
        </p:nvSpPr>
        <p:spPr>
          <a:xfrm>
            <a:off x="1211501" y="9299647"/>
            <a:ext cx="6267004"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6. Limitations and Improvements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981075" y="1660869"/>
            <a:ext cx="9020702" cy="704850"/>
          </a:xfrm>
          <a:prstGeom prst="rect">
            <a:avLst/>
          </a:prstGeom>
        </p:spPr>
        <p:txBody>
          <a:bodyPr lIns="0" tIns="0" rIns="0" bIns="0" rtlCol="0" anchor="t">
            <a:spAutoFit/>
          </a:bodyPr>
          <a:lstStyle/>
          <a:p>
            <a:pPr algn="l">
              <a:lnSpc>
                <a:spcPts val="4919"/>
              </a:lnSpc>
              <a:spcBef>
                <a:spcPct val="0"/>
              </a:spcBef>
            </a:pPr>
            <a:r>
              <a:rPr lang="en-US" sz="4099" spc="38">
                <a:solidFill>
                  <a:srgbClr val="000000"/>
                </a:solidFill>
                <a:latin typeface="Calibri (MS)"/>
                <a:ea typeface="Calibri (MS)"/>
                <a:cs typeface="Calibri (MS)"/>
                <a:sym typeface="Calibri (MS)"/>
              </a:rPr>
              <a:t>We opted for deterministic agents</a:t>
            </a:r>
          </a:p>
        </p:txBody>
      </p:sp>
      <p:sp>
        <p:nvSpPr>
          <p:cNvPr id="7" name="TextBox 7"/>
          <p:cNvSpPr txBox="1"/>
          <p:nvPr/>
        </p:nvSpPr>
        <p:spPr>
          <a:xfrm>
            <a:off x="1900370" y="2594319"/>
            <a:ext cx="8456297" cy="609600"/>
          </a:xfrm>
          <a:prstGeom prst="rect">
            <a:avLst/>
          </a:prstGeom>
        </p:spPr>
        <p:txBody>
          <a:bodyPr lIns="0" tIns="0" rIns="0" bIns="0" rtlCol="0" anchor="t">
            <a:spAutoFit/>
          </a:bodyPr>
          <a:lstStyle/>
          <a:p>
            <a:pPr algn="ctr">
              <a:lnSpc>
                <a:spcPts val="4320"/>
              </a:lnSpc>
              <a:spcBef>
                <a:spcPct val="0"/>
              </a:spcBef>
            </a:pPr>
            <a:r>
              <a:rPr lang="en-US" sz="3600" spc="33" dirty="0">
                <a:solidFill>
                  <a:srgbClr val="000000"/>
                </a:solidFill>
                <a:latin typeface="Calibri (MS)"/>
                <a:ea typeface="Calibri (MS)"/>
                <a:cs typeface="Calibri (MS)"/>
                <a:sym typeface="Calibri (MS)"/>
              </a:rPr>
              <a:t>Ensures repeatable and error-free outcomes</a:t>
            </a:r>
          </a:p>
        </p:txBody>
      </p:sp>
      <p:sp>
        <p:nvSpPr>
          <p:cNvPr id="8" name="TextBox 8"/>
          <p:cNvSpPr txBox="1"/>
          <p:nvPr/>
        </p:nvSpPr>
        <p:spPr>
          <a:xfrm>
            <a:off x="1803017" y="3594444"/>
            <a:ext cx="7637017" cy="609600"/>
          </a:xfrm>
          <a:prstGeom prst="rect">
            <a:avLst/>
          </a:prstGeom>
        </p:spPr>
        <p:txBody>
          <a:bodyPr lIns="0" tIns="0" rIns="0" bIns="0" rtlCol="0" anchor="t">
            <a:spAutoFit/>
          </a:bodyPr>
          <a:lstStyle/>
          <a:p>
            <a:pPr algn="ctr">
              <a:lnSpc>
                <a:spcPts val="4320"/>
              </a:lnSpc>
              <a:spcBef>
                <a:spcPct val="0"/>
              </a:spcBef>
            </a:pPr>
            <a:r>
              <a:rPr lang="en-US" sz="3600" spc="33" dirty="0">
                <a:solidFill>
                  <a:srgbClr val="000000"/>
                </a:solidFill>
                <a:latin typeface="Calibri (MS)"/>
                <a:ea typeface="Calibri (MS)"/>
                <a:cs typeface="Calibri (MS)"/>
                <a:sym typeface="Calibri (MS)"/>
              </a:rPr>
              <a:t>Transparent so easy to audit and debug</a:t>
            </a:r>
          </a:p>
        </p:txBody>
      </p:sp>
      <p:sp>
        <p:nvSpPr>
          <p:cNvPr id="9" name="TextBox 9"/>
          <p:cNvSpPr txBox="1"/>
          <p:nvPr/>
        </p:nvSpPr>
        <p:spPr>
          <a:xfrm>
            <a:off x="1900370" y="4533900"/>
            <a:ext cx="10588543" cy="1152525"/>
          </a:xfrm>
          <a:prstGeom prst="rect">
            <a:avLst/>
          </a:prstGeom>
        </p:spPr>
        <p:txBody>
          <a:bodyPr lIns="0" tIns="0" rIns="0" bIns="0" rtlCol="0" anchor="t">
            <a:spAutoFit/>
          </a:bodyPr>
          <a:lstStyle/>
          <a:p>
            <a:pPr algn="l">
              <a:lnSpc>
                <a:spcPts val="4320"/>
              </a:lnSpc>
              <a:spcBef>
                <a:spcPct val="0"/>
              </a:spcBef>
            </a:pPr>
            <a:r>
              <a:rPr lang="en-US" sz="3600" spc="33" dirty="0">
                <a:solidFill>
                  <a:srgbClr val="000000"/>
                </a:solidFill>
                <a:latin typeface="Calibri (MS)"/>
                <a:ea typeface="Calibri (MS)"/>
                <a:cs typeface="Calibri (MS)"/>
                <a:sym typeface="Calibri (MS)"/>
              </a:rPr>
              <a:t>Easier for the use of uninformed user who might have give unrealistic requirements </a:t>
            </a:r>
          </a:p>
        </p:txBody>
      </p:sp>
      <p:sp>
        <p:nvSpPr>
          <p:cNvPr id="11" name="TextBox 11"/>
          <p:cNvSpPr txBox="1"/>
          <p:nvPr/>
        </p:nvSpPr>
        <p:spPr>
          <a:xfrm>
            <a:off x="1705663" y="7684512"/>
            <a:ext cx="12270394" cy="1323975"/>
          </a:xfrm>
          <a:prstGeom prst="rect">
            <a:avLst/>
          </a:prstGeom>
        </p:spPr>
        <p:txBody>
          <a:bodyPr lIns="0" tIns="0" rIns="0" bIns="0" rtlCol="0" anchor="t">
            <a:spAutoFit/>
          </a:bodyPr>
          <a:lstStyle/>
          <a:p>
            <a:pPr algn="l">
              <a:lnSpc>
                <a:spcPts val="4920"/>
              </a:lnSpc>
            </a:pPr>
            <a:r>
              <a:rPr lang="en-US" sz="4100" b="1" spc="38" dirty="0">
                <a:solidFill>
                  <a:srgbClr val="000000"/>
                </a:solidFill>
                <a:latin typeface="Calibri (MS) Bold"/>
                <a:ea typeface="Calibri (MS) Bold"/>
                <a:cs typeface="Calibri (MS) Bold"/>
                <a:sym typeface="Calibri (MS) Bold"/>
              </a:rPr>
              <a:t>Supervision Architecture with Heuristic-Based  Agents</a:t>
            </a:r>
          </a:p>
          <a:p>
            <a:pPr algn="l">
              <a:lnSpc>
                <a:spcPts val="4920"/>
              </a:lnSpc>
            </a:pPr>
            <a:endParaRPr lang="en-US" sz="4100" b="1" spc="38" dirty="0">
              <a:solidFill>
                <a:srgbClr val="000000"/>
              </a:solidFill>
              <a:latin typeface="Calibri (MS) Bold"/>
              <a:ea typeface="Calibri (MS) Bold"/>
              <a:cs typeface="Calibri (MS) Bold"/>
              <a:sym typeface="Calibri (MS) Bold"/>
            </a:endParaRPr>
          </a:p>
        </p:txBody>
      </p:sp>
      <p:sp>
        <p:nvSpPr>
          <p:cNvPr id="12" name="TextBox 12"/>
          <p:cNvSpPr txBox="1"/>
          <p:nvPr/>
        </p:nvSpPr>
        <p:spPr>
          <a:xfrm>
            <a:off x="1705663" y="6665337"/>
            <a:ext cx="9369809" cy="704850"/>
          </a:xfrm>
          <a:prstGeom prst="rect">
            <a:avLst/>
          </a:prstGeom>
        </p:spPr>
        <p:txBody>
          <a:bodyPr lIns="0" tIns="0" rIns="0" bIns="0" rtlCol="0" anchor="t">
            <a:spAutoFit/>
          </a:bodyPr>
          <a:lstStyle/>
          <a:p>
            <a:pPr algn="l">
              <a:lnSpc>
                <a:spcPts val="4920"/>
              </a:lnSpc>
              <a:spcBef>
                <a:spcPct val="0"/>
              </a:spcBef>
            </a:pPr>
            <a:r>
              <a:rPr lang="en-US" sz="4100" b="1" spc="38" dirty="0">
                <a:solidFill>
                  <a:srgbClr val="000000"/>
                </a:solidFill>
                <a:latin typeface="Calibri (MS) Bold"/>
                <a:ea typeface="Calibri (MS) Bold"/>
                <a:cs typeface="Calibri (MS) Bold"/>
                <a:sym typeface="Calibri (MS) Bold"/>
              </a:rPr>
              <a:t>Choice of MAS Architecture and Agent:</a:t>
            </a:r>
          </a:p>
        </p:txBody>
      </p:sp>
      <p:sp>
        <p:nvSpPr>
          <p:cNvPr id="13" name="TextBox 5">
            <a:extLst>
              <a:ext uri="{FF2B5EF4-FFF2-40B4-BE49-F238E27FC236}">
                <a16:creationId xmlns:a16="http://schemas.microsoft.com/office/drawing/2014/main" id="{EF0DF9A0-45C2-470E-8FE2-C6BDADDFE300}"/>
              </a:ext>
            </a:extLst>
          </p:cNvPr>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dirty="0">
                <a:solidFill>
                  <a:srgbClr val="FFFFFF"/>
                </a:solidFill>
                <a:latin typeface="Calibri (MS) Bold"/>
                <a:ea typeface="Calibri (MS) Bold"/>
                <a:cs typeface="Calibri (MS) Bold"/>
                <a:sym typeface="Calibri (MS) Bold"/>
              </a:rPr>
              <a:t>Multi Agent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4852615" y="4619625"/>
            <a:ext cx="8582769" cy="704850"/>
          </a:xfrm>
          <a:prstGeom prst="rect">
            <a:avLst/>
          </a:prstGeom>
        </p:spPr>
        <p:txBody>
          <a:bodyPr lIns="0" tIns="0" rIns="0" bIns="0" rtlCol="0" anchor="t">
            <a:spAutoFit/>
          </a:bodyPr>
          <a:lstStyle/>
          <a:p>
            <a:pPr algn="ctr">
              <a:lnSpc>
                <a:spcPts val="4920"/>
              </a:lnSpc>
            </a:pPr>
            <a:r>
              <a:rPr lang="en-US" sz="4100" b="1" spc="36">
                <a:solidFill>
                  <a:srgbClr val="000000"/>
                </a:solidFill>
                <a:latin typeface="Calibri (MS) Bold"/>
                <a:ea typeface="Calibri (MS) Bold"/>
                <a:cs typeface="Calibri (MS) Bold"/>
                <a:sym typeface="Calibri (MS) Bold"/>
              </a:rPr>
              <a:t>Tool Setup</a:t>
            </a:r>
          </a:p>
        </p:txBody>
      </p:sp>
      <p:sp>
        <p:nvSpPr>
          <p:cNvPr id="7" name="TextBox 7"/>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Methodology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sp>
        <p:nvSpPr>
          <p:cNvPr id="4" name="Freeform 4"/>
          <p:cNvSpPr/>
          <p:nvPr/>
        </p:nvSpPr>
        <p:spPr>
          <a:xfrm>
            <a:off x="6283434" y="4697415"/>
            <a:ext cx="1762091" cy="1762091"/>
          </a:xfrm>
          <a:custGeom>
            <a:avLst/>
            <a:gdLst/>
            <a:ahLst/>
            <a:cxnLst/>
            <a:rect l="l" t="t" r="r" b="b"/>
            <a:pathLst>
              <a:path w="1762091" h="1762091">
                <a:moveTo>
                  <a:pt x="0" y="0"/>
                </a:moveTo>
                <a:lnTo>
                  <a:pt x="1762091" y="0"/>
                </a:lnTo>
                <a:lnTo>
                  <a:pt x="1762091" y="1762091"/>
                </a:lnTo>
                <a:lnTo>
                  <a:pt x="0" y="17620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745137" y="4541351"/>
            <a:ext cx="937835" cy="937835"/>
          </a:xfrm>
          <a:custGeom>
            <a:avLst/>
            <a:gdLst/>
            <a:ahLst/>
            <a:cxnLst/>
            <a:rect l="l" t="t" r="r" b="b"/>
            <a:pathLst>
              <a:path w="937835" h="937835">
                <a:moveTo>
                  <a:pt x="0" y="0"/>
                </a:moveTo>
                <a:lnTo>
                  <a:pt x="937835" y="0"/>
                </a:lnTo>
                <a:lnTo>
                  <a:pt x="937835" y="937835"/>
                </a:lnTo>
                <a:lnTo>
                  <a:pt x="0" y="937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78438" y="5682600"/>
            <a:ext cx="677632" cy="677632"/>
          </a:xfrm>
          <a:custGeom>
            <a:avLst/>
            <a:gdLst/>
            <a:ahLst/>
            <a:cxnLst/>
            <a:rect l="l" t="t" r="r" b="b"/>
            <a:pathLst>
              <a:path w="677632" h="677632">
                <a:moveTo>
                  <a:pt x="0" y="0"/>
                </a:moveTo>
                <a:lnTo>
                  <a:pt x="677631" y="0"/>
                </a:lnTo>
                <a:lnTo>
                  <a:pt x="677631" y="677632"/>
                </a:lnTo>
                <a:lnTo>
                  <a:pt x="0" y="6776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2214054" y="5578461"/>
            <a:ext cx="885910" cy="885910"/>
          </a:xfrm>
          <a:custGeom>
            <a:avLst/>
            <a:gdLst/>
            <a:ahLst/>
            <a:cxnLst/>
            <a:rect l="l" t="t" r="r" b="b"/>
            <a:pathLst>
              <a:path w="885910" h="885910">
                <a:moveTo>
                  <a:pt x="0" y="0"/>
                </a:moveTo>
                <a:lnTo>
                  <a:pt x="885911" y="0"/>
                </a:lnTo>
                <a:lnTo>
                  <a:pt x="885911" y="885910"/>
                </a:lnTo>
                <a:lnTo>
                  <a:pt x="0" y="8859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599400" y="4541351"/>
            <a:ext cx="3229309" cy="2164605"/>
          </a:xfrm>
          <a:custGeom>
            <a:avLst/>
            <a:gdLst/>
            <a:ahLst/>
            <a:cxnLst/>
            <a:rect l="l" t="t" r="r" b="b"/>
            <a:pathLst>
              <a:path w="3229309" h="2164605">
                <a:moveTo>
                  <a:pt x="0" y="0"/>
                </a:moveTo>
                <a:lnTo>
                  <a:pt x="3229309" y="0"/>
                </a:lnTo>
                <a:lnTo>
                  <a:pt x="3229309" y="2164605"/>
                </a:lnTo>
                <a:lnTo>
                  <a:pt x="0" y="21646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8391688" y="5571910"/>
            <a:ext cx="2280135" cy="449505"/>
          </a:xfrm>
          <a:custGeom>
            <a:avLst/>
            <a:gdLst/>
            <a:ahLst/>
            <a:cxnLst/>
            <a:rect l="l" t="t" r="r" b="b"/>
            <a:pathLst>
              <a:path w="2280135" h="449505">
                <a:moveTo>
                  <a:pt x="0" y="0"/>
                </a:moveTo>
                <a:lnTo>
                  <a:pt x="2280135" y="0"/>
                </a:lnTo>
                <a:lnTo>
                  <a:pt x="2280135" y="449506"/>
                </a:lnTo>
                <a:lnTo>
                  <a:pt x="0" y="44950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5990643" y="4697415"/>
            <a:ext cx="1822480" cy="1822480"/>
          </a:xfrm>
          <a:custGeom>
            <a:avLst/>
            <a:gdLst/>
            <a:ahLst/>
            <a:cxnLst/>
            <a:rect l="l" t="t" r="r" b="b"/>
            <a:pathLst>
              <a:path w="1822480" h="1822480">
                <a:moveTo>
                  <a:pt x="0" y="0"/>
                </a:moveTo>
                <a:lnTo>
                  <a:pt x="1822480" y="0"/>
                </a:lnTo>
                <a:lnTo>
                  <a:pt x="1822480" y="1822480"/>
                </a:lnTo>
                <a:lnTo>
                  <a:pt x="0" y="182248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4126698" y="5578461"/>
            <a:ext cx="1858746" cy="366433"/>
          </a:xfrm>
          <a:custGeom>
            <a:avLst/>
            <a:gdLst/>
            <a:ahLst/>
            <a:cxnLst/>
            <a:rect l="l" t="t" r="r" b="b"/>
            <a:pathLst>
              <a:path w="1858746" h="366433">
                <a:moveTo>
                  <a:pt x="0" y="0"/>
                </a:moveTo>
                <a:lnTo>
                  <a:pt x="1858747" y="0"/>
                </a:lnTo>
                <a:lnTo>
                  <a:pt x="1858747" y="366433"/>
                </a:lnTo>
                <a:lnTo>
                  <a:pt x="0" y="36643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11017986" y="4734504"/>
            <a:ext cx="2054346" cy="2054346"/>
          </a:xfrm>
          <a:custGeom>
            <a:avLst/>
            <a:gdLst/>
            <a:ahLst/>
            <a:cxnLst/>
            <a:rect l="l" t="t" r="r" b="b"/>
            <a:pathLst>
              <a:path w="2054346" h="2054346">
                <a:moveTo>
                  <a:pt x="0" y="0"/>
                </a:moveTo>
                <a:lnTo>
                  <a:pt x="2054347" y="0"/>
                </a:lnTo>
                <a:lnTo>
                  <a:pt x="2054347" y="2054346"/>
                </a:lnTo>
                <a:lnTo>
                  <a:pt x="0" y="20543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3" name="Freeform 13"/>
          <p:cNvSpPr/>
          <p:nvPr/>
        </p:nvSpPr>
        <p:spPr>
          <a:xfrm>
            <a:off x="13367608" y="5457847"/>
            <a:ext cx="2280135" cy="449505"/>
          </a:xfrm>
          <a:custGeom>
            <a:avLst/>
            <a:gdLst/>
            <a:ahLst/>
            <a:cxnLst/>
            <a:rect l="l" t="t" r="r" b="b"/>
            <a:pathLst>
              <a:path w="2280135" h="449505">
                <a:moveTo>
                  <a:pt x="0" y="0"/>
                </a:moveTo>
                <a:lnTo>
                  <a:pt x="2280135" y="0"/>
                </a:lnTo>
                <a:lnTo>
                  <a:pt x="2280135" y="449506"/>
                </a:lnTo>
                <a:lnTo>
                  <a:pt x="0" y="44950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11300104" y="5042066"/>
            <a:ext cx="1439223" cy="1439223"/>
          </a:xfrm>
          <a:custGeom>
            <a:avLst/>
            <a:gdLst/>
            <a:ahLst/>
            <a:cxnLst/>
            <a:rect l="l" t="t" r="r" b="b"/>
            <a:pathLst>
              <a:path w="1439223" h="1439223">
                <a:moveTo>
                  <a:pt x="0" y="0"/>
                </a:moveTo>
                <a:lnTo>
                  <a:pt x="1439223" y="0"/>
                </a:lnTo>
                <a:lnTo>
                  <a:pt x="1439223" y="1439223"/>
                </a:lnTo>
                <a:lnTo>
                  <a:pt x="0" y="143922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5" name="TextBox 15"/>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Tool Setup</a:t>
            </a:r>
          </a:p>
        </p:txBody>
      </p:sp>
      <p:sp>
        <p:nvSpPr>
          <p:cNvPr id="16" name="TextBox 16"/>
          <p:cNvSpPr txBox="1"/>
          <p:nvPr/>
        </p:nvSpPr>
        <p:spPr>
          <a:xfrm>
            <a:off x="995577" y="1472173"/>
            <a:ext cx="10753907" cy="704850"/>
          </a:xfrm>
          <a:prstGeom prst="rect">
            <a:avLst/>
          </a:prstGeom>
        </p:spPr>
        <p:txBody>
          <a:bodyPr lIns="0" tIns="0" rIns="0" bIns="0" rtlCol="0" anchor="t">
            <a:spAutoFit/>
          </a:bodyPr>
          <a:lstStyle/>
          <a:p>
            <a:pPr algn="l">
              <a:lnSpc>
                <a:spcPts val="4919"/>
              </a:lnSpc>
            </a:pPr>
            <a:r>
              <a:rPr lang="en-US" sz="4099" b="1" spc="38">
                <a:solidFill>
                  <a:srgbClr val="000000"/>
                </a:solidFill>
                <a:latin typeface="Calibri (MS) Bold"/>
                <a:ea typeface="Calibri (MS) Bold"/>
                <a:cs typeface="Calibri (MS) Bold"/>
                <a:sym typeface="Calibri (MS) Bold"/>
              </a:rPr>
              <a:t>Given a set of tools, how do we set them up?</a:t>
            </a:r>
          </a:p>
        </p:txBody>
      </p:sp>
      <p:sp>
        <p:nvSpPr>
          <p:cNvPr id="17" name="TextBox 17"/>
          <p:cNvSpPr txBox="1"/>
          <p:nvPr/>
        </p:nvSpPr>
        <p:spPr>
          <a:xfrm>
            <a:off x="1708932" y="3539604"/>
            <a:ext cx="1010245"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Tools</a:t>
            </a:r>
          </a:p>
        </p:txBody>
      </p:sp>
      <p:sp>
        <p:nvSpPr>
          <p:cNvPr id="18" name="TextBox 18"/>
          <p:cNvSpPr txBox="1"/>
          <p:nvPr/>
        </p:nvSpPr>
        <p:spPr>
          <a:xfrm>
            <a:off x="6518037" y="3811067"/>
            <a:ext cx="1292886"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Agent</a:t>
            </a:r>
          </a:p>
        </p:txBody>
      </p:sp>
      <p:sp>
        <p:nvSpPr>
          <p:cNvPr id="19" name="TextBox 19"/>
          <p:cNvSpPr txBox="1"/>
          <p:nvPr/>
        </p:nvSpPr>
        <p:spPr>
          <a:xfrm>
            <a:off x="10365443" y="3811067"/>
            <a:ext cx="3568154"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Setup Architecture</a:t>
            </a:r>
          </a:p>
        </p:txBody>
      </p:sp>
      <p:sp>
        <p:nvSpPr>
          <p:cNvPr id="20" name="TextBox 20"/>
          <p:cNvSpPr txBox="1"/>
          <p:nvPr/>
        </p:nvSpPr>
        <p:spPr>
          <a:xfrm>
            <a:off x="14904571" y="3581979"/>
            <a:ext cx="3383429" cy="1152525"/>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Deployed Pipeline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sp>
        <p:nvSpPr>
          <p:cNvPr id="4" name="Freeform 4"/>
          <p:cNvSpPr/>
          <p:nvPr/>
        </p:nvSpPr>
        <p:spPr>
          <a:xfrm>
            <a:off x="6840741" y="5114258"/>
            <a:ext cx="1220597" cy="1220597"/>
          </a:xfrm>
          <a:custGeom>
            <a:avLst/>
            <a:gdLst/>
            <a:ahLst/>
            <a:cxnLst/>
            <a:rect l="l" t="t" r="r" b="b"/>
            <a:pathLst>
              <a:path w="1220597" h="1220597">
                <a:moveTo>
                  <a:pt x="0" y="0"/>
                </a:moveTo>
                <a:lnTo>
                  <a:pt x="1220597" y="0"/>
                </a:lnTo>
                <a:lnTo>
                  <a:pt x="1220597" y="1220597"/>
                </a:lnTo>
                <a:lnTo>
                  <a:pt x="0" y="12205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Tool Setup</a:t>
            </a:r>
          </a:p>
        </p:txBody>
      </p:sp>
      <p:sp>
        <p:nvSpPr>
          <p:cNvPr id="7" name="TextBox 7"/>
          <p:cNvSpPr txBox="1"/>
          <p:nvPr/>
        </p:nvSpPr>
        <p:spPr>
          <a:xfrm>
            <a:off x="1804080" y="3031211"/>
            <a:ext cx="4138166" cy="609600"/>
          </a:xfrm>
          <a:prstGeom prst="rect">
            <a:avLst/>
          </a:prstGeom>
        </p:spPr>
        <p:txBody>
          <a:bodyPr lIns="0" tIns="0" rIns="0" bIns="0" rtlCol="0" anchor="t">
            <a:spAutoFit/>
          </a:bodyPr>
          <a:lstStyle/>
          <a:p>
            <a:pPr algn="ctr">
              <a:lnSpc>
                <a:spcPts val="4320"/>
              </a:lnSpc>
              <a:spcBef>
                <a:spcPct val="0"/>
              </a:spcBef>
            </a:pPr>
            <a:r>
              <a:rPr lang="en-US" sz="3600" spc="33" dirty="0">
                <a:solidFill>
                  <a:srgbClr val="000000"/>
                </a:solidFill>
                <a:latin typeface="Calibri (MS)"/>
                <a:ea typeface="Calibri (MS)"/>
                <a:cs typeface="Calibri (MS)"/>
                <a:sym typeface="Calibri (MS)"/>
              </a:rPr>
              <a:t>1. Directly on Host OS</a:t>
            </a:r>
          </a:p>
        </p:txBody>
      </p:sp>
      <p:sp>
        <p:nvSpPr>
          <p:cNvPr id="8" name="TextBox 8"/>
          <p:cNvSpPr txBox="1"/>
          <p:nvPr/>
        </p:nvSpPr>
        <p:spPr>
          <a:xfrm>
            <a:off x="832792" y="1736046"/>
            <a:ext cx="8311208" cy="704850"/>
          </a:xfrm>
          <a:prstGeom prst="rect">
            <a:avLst/>
          </a:prstGeom>
        </p:spPr>
        <p:txBody>
          <a:bodyPr lIns="0" tIns="0" rIns="0" bIns="0" rtlCol="0" anchor="t">
            <a:spAutoFit/>
          </a:bodyPr>
          <a:lstStyle/>
          <a:p>
            <a:pPr algn="l">
              <a:lnSpc>
                <a:spcPts val="4920"/>
              </a:lnSpc>
              <a:spcBef>
                <a:spcPct val="0"/>
              </a:spcBef>
            </a:pPr>
            <a:r>
              <a:rPr lang="en-US" sz="4100" b="1" spc="38">
                <a:solidFill>
                  <a:srgbClr val="000000"/>
                </a:solidFill>
                <a:latin typeface="Calibri (MS) Bold"/>
                <a:ea typeface="Calibri (MS) Bold"/>
                <a:cs typeface="Calibri (MS) Bold"/>
                <a:sym typeface="Calibri (MS) Bold"/>
              </a:rPr>
              <a:t>Common Deployment Strategies:</a:t>
            </a:r>
          </a:p>
        </p:txBody>
      </p:sp>
      <p:sp>
        <p:nvSpPr>
          <p:cNvPr id="9" name="TextBox 9"/>
          <p:cNvSpPr txBox="1"/>
          <p:nvPr/>
        </p:nvSpPr>
        <p:spPr>
          <a:xfrm>
            <a:off x="1804080" y="5449672"/>
            <a:ext cx="3671143" cy="609600"/>
          </a:xfrm>
          <a:prstGeom prst="rect">
            <a:avLst/>
          </a:prstGeom>
        </p:spPr>
        <p:txBody>
          <a:bodyPr lIns="0" tIns="0" rIns="0" bIns="0" rtlCol="0" anchor="t">
            <a:spAutoFit/>
          </a:bodyPr>
          <a:lstStyle/>
          <a:p>
            <a:pPr algn="ctr">
              <a:lnSpc>
                <a:spcPts val="4320"/>
              </a:lnSpc>
              <a:spcBef>
                <a:spcPct val="0"/>
              </a:spcBef>
            </a:pPr>
            <a:r>
              <a:rPr lang="en-US" sz="3600" spc="33" dirty="0">
                <a:solidFill>
                  <a:srgbClr val="000000"/>
                </a:solidFill>
                <a:latin typeface="Calibri (MS)"/>
                <a:ea typeface="Calibri (MS)"/>
                <a:cs typeface="Calibri (MS)"/>
                <a:sym typeface="Calibri (MS)"/>
              </a:rPr>
              <a:t>2. Virtual Machines</a:t>
            </a:r>
          </a:p>
        </p:txBody>
      </p:sp>
      <p:sp>
        <p:nvSpPr>
          <p:cNvPr id="10" name="TextBox 10"/>
          <p:cNvSpPr txBox="1"/>
          <p:nvPr/>
        </p:nvSpPr>
        <p:spPr>
          <a:xfrm>
            <a:off x="1803633" y="7868133"/>
            <a:ext cx="4301579" cy="609600"/>
          </a:xfrm>
          <a:prstGeom prst="rect">
            <a:avLst/>
          </a:prstGeom>
        </p:spPr>
        <p:txBody>
          <a:bodyPr lIns="0" tIns="0" rIns="0" bIns="0" rtlCol="0" anchor="t">
            <a:spAutoFit/>
          </a:bodyPr>
          <a:lstStyle/>
          <a:p>
            <a:pPr algn="ctr">
              <a:lnSpc>
                <a:spcPts val="4320"/>
              </a:lnSpc>
              <a:spcBef>
                <a:spcPct val="0"/>
              </a:spcBef>
            </a:pPr>
            <a:r>
              <a:rPr lang="en-US" sz="3600" spc="33" dirty="0">
                <a:solidFill>
                  <a:srgbClr val="000000"/>
                </a:solidFill>
                <a:latin typeface="Calibri (MS)"/>
                <a:ea typeface="Calibri (MS)"/>
                <a:cs typeface="Calibri (MS)"/>
                <a:sym typeface="Calibri (MS)"/>
              </a:rPr>
              <a:t>3. Containerized Setup</a:t>
            </a:r>
          </a:p>
        </p:txBody>
      </p:sp>
      <p:sp>
        <p:nvSpPr>
          <p:cNvPr id="11" name="Freeform 11"/>
          <p:cNvSpPr/>
          <p:nvPr/>
        </p:nvSpPr>
        <p:spPr>
          <a:xfrm>
            <a:off x="6958558" y="7781469"/>
            <a:ext cx="629664" cy="629664"/>
          </a:xfrm>
          <a:custGeom>
            <a:avLst/>
            <a:gdLst/>
            <a:ahLst/>
            <a:cxnLst/>
            <a:rect l="l" t="t" r="r" b="b"/>
            <a:pathLst>
              <a:path w="629664" h="629664">
                <a:moveTo>
                  <a:pt x="0" y="0"/>
                </a:moveTo>
                <a:lnTo>
                  <a:pt x="629664" y="0"/>
                </a:lnTo>
                <a:lnTo>
                  <a:pt x="629664" y="629663"/>
                </a:lnTo>
                <a:lnTo>
                  <a:pt x="0" y="6296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7431674" y="8241536"/>
            <a:ext cx="629664" cy="629664"/>
          </a:xfrm>
          <a:custGeom>
            <a:avLst/>
            <a:gdLst/>
            <a:ahLst/>
            <a:cxnLst/>
            <a:rect l="l" t="t" r="r" b="b"/>
            <a:pathLst>
              <a:path w="629664" h="629664">
                <a:moveTo>
                  <a:pt x="0" y="0"/>
                </a:moveTo>
                <a:lnTo>
                  <a:pt x="629664" y="0"/>
                </a:lnTo>
                <a:lnTo>
                  <a:pt x="629664" y="629664"/>
                </a:lnTo>
                <a:lnTo>
                  <a:pt x="0" y="6296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7667023" y="7611872"/>
            <a:ext cx="629664" cy="629664"/>
          </a:xfrm>
          <a:custGeom>
            <a:avLst/>
            <a:gdLst/>
            <a:ahLst/>
            <a:cxnLst/>
            <a:rect l="l" t="t" r="r" b="b"/>
            <a:pathLst>
              <a:path w="629664" h="629664">
                <a:moveTo>
                  <a:pt x="0" y="0"/>
                </a:moveTo>
                <a:lnTo>
                  <a:pt x="629664" y="0"/>
                </a:lnTo>
                <a:lnTo>
                  <a:pt x="629664" y="629664"/>
                </a:lnTo>
                <a:lnTo>
                  <a:pt x="0" y="6296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5" name="Graphic 14">
            <a:extLst>
              <a:ext uri="{FF2B5EF4-FFF2-40B4-BE49-F238E27FC236}">
                <a16:creationId xmlns:a16="http://schemas.microsoft.com/office/drawing/2014/main" id="{0A980854-B00D-4666-86DD-F1FA213D191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2138" y="2656461"/>
            <a:ext cx="1219200" cy="121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sp>
        <p:nvSpPr>
          <p:cNvPr id="4" name="Freeform 4"/>
          <p:cNvSpPr/>
          <p:nvPr/>
        </p:nvSpPr>
        <p:spPr>
          <a:xfrm>
            <a:off x="2854106" y="6870804"/>
            <a:ext cx="1217764" cy="1217764"/>
          </a:xfrm>
          <a:custGeom>
            <a:avLst/>
            <a:gdLst/>
            <a:ahLst/>
            <a:cxnLst/>
            <a:rect l="l" t="t" r="r" b="b"/>
            <a:pathLst>
              <a:path w="1217764" h="1217764">
                <a:moveTo>
                  <a:pt x="0" y="0"/>
                </a:moveTo>
                <a:lnTo>
                  <a:pt x="1217764" y="0"/>
                </a:lnTo>
                <a:lnTo>
                  <a:pt x="1217764" y="1217764"/>
                </a:lnTo>
                <a:lnTo>
                  <a:pt x="0" y="12177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69108" y="7760571"/>
            <a:ext cx="1217764" cy="1217764"/>
          </a:xfrm>
          <a:custGeom>
            <a:avLst/>
            <a:gdLst/>
            <a:ahLst/>
            <a:cxnLst/>
            <a:rect l="l" t="t" r="r" b="b"/>
            <a:pathLst>
              <a:path w="1217764" h="1217764">
                <a:moveTo>
                  <a:pt x="0" y="0"/>
                </a:moveTo>
                <a:lnTo>
                  <a:pt x="1217764" y="0"/>
                </a:lnTo>
                <a:lnTo>
                  <a:pt x="1217764" y="1217764"/>
                </a:lnTo>
                <a:lnTo>
                  <a:pt x="0" y="12177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224270" y="6542806"/>
            <a:ext cx="1217764" cy="1217764"/>
          </a:xfrm>
          <a:custGeom>
            <a:avLst/>
            <a:gdLst/>
            <a:ahLst/>
            <a:cxnLst/>
            <a:rect l="l" t="t" r="r" b="b"/>
            <a:pathLst>
              <a:path w="1217764" h="1217764">
                <a:moveTo>
                  <a:pt x="0" y="0"/>
                </a:moveTo>
                <a:lnTo>
                  <a:pt x="1217764" y="0"/>
                </a:lnTo>
                <a:lnTo>
                  <a:pt x="1217764" y="1217765"/>
                </a:lnTo>
                <a:lnTo>
                  <a:pt x="0" y="12177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Tool Setup</a:t>
            </a:r>
          </a:p>
        </p:txBody>
      </p:sp>
      <p:sp>
        <p:nvSpPr>
          <p:cNvPr id="8" name="TextBox 8"/>
          <p:cNvSpPr txBox="1"/>
          <p:nvPr/>
        </p:nvSpPr>
        <p:spPr>
          <a:xfrm>
            <a:off x="763325" y="1696640"/>
            <a:ext cx="4731990" cy="704850"/>
          </a:xfrm>
          <a:prstGeom prst="rect">
            <a:avLst/>
          </a:prstGeom>
        </p:spPr>
        <p:txBody>
          <a:bodyPr lIns="0" tIns="0" rIns="0" bIns="0" rtlCol="0" anchor="t">
            <a:spAutoFit/>
          </a:bodyPr>
          <a:lstStyle/>
          <a:p>
            <a:pPr algn="ctr">
              <a:lnSpc>
                <a:spcPts val="4920"/>
              </a:lnSpc>
              <a:spcBef>
                <a:spcPct val="0"/>
              </a:spcBef>
            </a:pPr>
            <a:r>
              <a:rPr lang="en-US" sz="4100" b="1" spc="38">
                <a:solidFill>
                  <a:srgbClr val="000000"/>
                </a:solidFill>
                <a:latin typeface="Calibri (MS) Bold"/>
                <a:ea typeface="Calibri (MS) Bold"/>
                <a:cs typeface="Calibri (MS) Bold"/>
                <a:sym typeface="Calibri (MS) Bold"/>
              </a:rPr>
              <a:t> Containerized Setup:</a:t>
            </a:r>
          </a:p>
        </p:txBody>
      </p:sp>
      <p:sp>
        <p:nvSpPr>
          <p:cNvPr id="9" name="TextBox 9"/>
          <p:cNvSpPr txBox="1"/>
          <p:nvPr/>
        </p:nvSpPr>
        <p:spPr>
          <a:xfrm>
            <a:off x="1194389" y="2952911"/>
            <a:ext cx="7835535"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1. The software is packaged in containers</a:t>
            </a:r>
          </a:p>
        </p:txBody>
      </p:sp>
      <p:sp>
        <p:nvSpPr>
          <p:cNvPr id="10" name="TextBox 10"/>
          <p:cNvSpPr txBox="1"/>
          <p:nvPr/>
        </p:nvSpPr>
        <p:spPr>
          <a:xfrm>
            <a:off x="1194389" y="4095731"/>
            <a:ext cx="12553170"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2. Software runs the same way on any computer, cloud, or server.</a:t>
            </a:r>
          </a:p>
        </p:txBody>
      </p:sp>
      <p:sp>
        <p:nvSpPr>
          <p:cNvPr id="11" name="TextBox 11"/>
          <p:cNvSpPr txBox="1"/>
          <p:nvPr/>
        </p:nvSpPr>
        <p:spPr>
          <a:xfrm>
            <a:off x="1194389" y="5238550"/>
            <a:ext cx="13023711" cy="609600"/>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3. Need more power? Just start more containers to handle the load.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4706585" y="4684527"/>
            <a:ext cx="8582769" cy="704850"/>
          </a:xfrm>
          <a:prstGeom prst="rect">
            <a:avLst/>
          </a:prstGeom>
        </p:spPr>
        <p:txBody>
          <a:bodyPr lIns="0" tIns="0" rIns="0" bIns="0" rtlCol="0" anchor="t">
            <a:spAutoFit/>
          </a:bodyPr>
          <a:lstStyle/>
          <a:p>
            <a:pPr algn="ctr">
              <a:lnSpc>
                <a:spcPts val="4920"/>
              </a:lnSpc>
            </a:pPr>
            <a:r>
              <a:rPr lang="en-US" sz="4100" b="1" spc="36">
                <a:solidFill>
                  <a:srgbClr val="000000"/>
                </a:solidFill>
                <a:latin typeface="Calibri (MS) Bold"/>
                <a:ea typeface="Calibri (MS) Bold"/>
                <a:cs typeface="Calibri (MS) Bold"/>
                <a:sym typeface="Calibri (MS) Bold"/>
              </a:rPr>
              <a:t>System Overview</a:t>
            </a:r>
          </a:p>
        </p:txBody>
      </p:sp>
      <p:sp>
        <p:nvSpPr>
          <p:cNvPr id="7" name="TextBox 7"/>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Methodology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6934198" y="2775218"/>
            <a:ext cx="2858942" cy="1366189"/>
            <a:chOff x="0" y="0"/>
            <a:chExt cx="752972" cy="359819"/>
          </a:xfrm>
        </p:grpSpPr>
        <p:sp>
          <p:nvSpPr>
            <p:cNvPr id="5" name="Freeform 5"/>
            <p:cNvSpPr/>
            <p:nvPr/>
          </p:nvSpPr>
          <p:spPr>
            <a:xfrm>
              <a:off x="0" y="0"/>
              <a:ext cx="752972" cy="359819"/>
            </a:xfrm>
            <a:custGeom>
              <a:avLst/>
              <a:gdLst/>
              <a:ahLst/>
              <a:cxnLst/>
              <a:rect l="l" t="t" r="r" b="b"/>
              <a:pathLst>
                <a:path w="752972" h="359819">
                  <a:moveTo>
                    <a:pt x="138106" y="0"/>
                  </a:moveTo>
                  <a:lnTo>
                    <a:pt x="614866" y="0"/>
                  </a:lnTo>
                  <a:cubicBezTo>
                    <a:pt x="691140" y="0"/>
                    <a:pt x="752972" y="61832"/>
                    <a:pt x="752972" y="138106"/>
                  </a:cubicBezTo>
                  <a:lnTo>
                    <a:pt x="752972" y="221713"/>
                  </a:lnTo>
                  <a:cubicBezTo>
                    <a:pt x="752972" y="258341"/>
                    <a:pt x="738422" y="293469"/>
                    <a:pt x="712522" y="319369"/>
                  </a:cubicBezTo>
                  <a:cubicBezTo>
                    <a:pt x="686622" y="345269"/>
                    <a:pt x="651494" y="359819"/>
                    <a:pt x="614866" y="359819"/>
                  </a:cubicBezTo>
                  <a:lnTo>
                    <a:pt x="138106" y="359819"/>
                  </a:lnTo>
                  <a:cubicBezTo>
                    <a:pt x="61832" y="359819"/>
                    <a:pt x="0" y="297987"/>
                    <a:pt x="0" y="221713"/>
                  </a:cubicBezTo>
                  <a:lnTo>
                    <a:pt x="0" y="138106"/>
                  </a:lnTo>
                  <a:cubicBezTo>
                    <a:pt x="0" y="61832"/>
                    <a:pt x="61832" y="0"/>
                    <a:pt x="138106" y="0"/>
                  </a:cubicBezTo>
                  <a:close/>
                </a:path>
              </a:pathLst>
            </a:custGeom>
            <a:solidFill>
              <a:srgbClr val="4FCDCC"/>
            </a:solidFill>
          </p:spPr>
        </p:sp>
        <p:sp>
          <p:nvSpPr>
            <p:cNvPr id="6" name="TextBox 6"/>
            <p:cNvSpPr txBox="1"/>
            <p:nvPr/>
          </p:nvSpPr>
          <p:spPr>
            <a:xfrm>
              <a:off x="0" y="-38100"/>
              <a:ext cx="752972" cy="397919"/>
            </a:xfrm>
            <a:prstGeom prst="rect">
              <a:avLst/>
            </a:prstGeom>
          </p:spPr>
          <p:txBody>
            <a:bodyPr lIns="50800" tIns="50800" rIns="50800" bIns="50800" rtlCol="0" anchor="ctr"/>
            <a:lstStyle/>
            <a:p>
              <a:pPr algn="ctr">
                <a:lnSpc>
                  <a:spcPts val="2160"/>
                </a:lnSpc>
              </a:pPr>
              <a:endParaRPr/>
            </a:p>
          </p:txBody>
        </p:sp>
      </p:grpSp>
      <p:sp>
        <p:nvSpPr>
          <p:cNvPr id="7" name="TextBox 7"/>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Methodology</a:t>
            </a:r>
          </a:p>
        </p:txBody>
      </p:sp>
      <p:sp>
        <p:nvSpPr>
          <p:cNvPr id="10" name="TextBox 10"/>
          <p:cNvSpPr txBox="1"/>
          <p:nvPr/>
        </p:nvSpPr>
        <p:spPr>
          <a:xfrm>
            <a:off x="7415879" y="3182595"/>
            <a:ext cx="1721495" cy="551433"/>
          </a:xfrm>
          <a:prstGeom prst="rect">
            <a:avLst/>
          </a:prstGeom>
        </p:spPr>
        <p:txBody>
          <a:bodyPr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 11 Tools</a:t>
            </a:r>
          </a:p>
        </p:txBody>
      </p:sp>
      <p:grpSp>
        <p:nvGrpSpPr>
          <p:cNvPr id="11" name="Group 11"/>
          <p:cNvGrpSpPr/>
          <p:nvPr/>
        </p:nvGrpSpPr>
        <p:grpSpPr>
          <a:xfrm>
            <a:off x="2385684" y="4739540"/>
            <a:ext cx="4134480" cy="1716559"/>
            <a:chOff x="0" y="0"/>
            <a:chExt cx="1088917" cy="452098"/>
          </a:xfrm>
        </p:grpSpPr>
        <p:sp>
          <p:nvSpPr>
            <p:cNvPr id="12" name="Freeform 12"/>
            <p:cNvSpPr/>
            <p:nvPr/>
          </p:nvSpPr>
          <p:spPr>
            <a:xfrm>
              <a:off x="0" y="0"/>
              <a:ext cx="1088917" cy="452098"/>
            </a:xfrm>
            <a:custGeom>
              <a:avLst/>
              <a:gdLst/>
              <a:ahLst/>
              <a:cxnLst/>
              <a:rect l="l" t="t" r="r" b="b"/>
              <a:pathLst>
                <a:path w="1088917" h="452098">
                  <a:moveTo>
                    <a:pt x="95499" y="0"/>
                  </a:moveTo>
                  <a:lnTo>
                    <a:pt x="993418" y="0"/>
                  </a:lnTo>
                  <a:cubicBezTo>
                    <a:pt x="1018746" y="0"/>
                    <a:pt x="1043036" y="10061"/>
                    <a:pt x="1060946" y="27971"/>
                  </a:cubicBezTo>
                  <a:cubicBezTo>
                    <a:pt x="1078855" y="45880"/>
                    <a:pt x="1088917" y="70171"/>
                    <a:pt x="1088917" y="95499"/>
                  </a:cubicBezTo>
                  <a:lnTo>
                    <a:pt x="1088917" y="356599"/>
                  </a:lnTo>
                  <a:cubicBezTo>
                    <a:pt x="1088917" y="409342"/>
                    <a:pt x="1046160" y="452098"/>
                    <a:pt x="993418" y="452098"/>
                  </a:cubicBezTo>
                  <a:lnTo>
                    <a:pt x="95499" y="452098"/>
                  </a:lnTo>
                  <a:cubicBezTo>
                    <a:pt x="70171" y="452098"/>
                    <a:pt x="45880" y="442036"/>
                    <a:pt x="27971" y="424127"/>
                  </a:cubicBezTo>
                  <a:cubicBezTo>
                    <a:pt x="10061" y="406217"/>
                    <a:pt x="0" y="381927"/>
                    <a:pt x="0" y="356599"/>
                  </a:cubicBezTo>
                  <a:lnTo>
                    <a:pt x="0" y="95499"/>
                  </a:lnTo>
                  <a:cubicBezTo>
                    <a:pt x="0" y="70171"/>
                    <a:pt x="10061" y="45880"/>
                    <a:pt x="27971" y="27971"/>
                  </a:cubicBezTo>
                  <a:cubicBezTo>
                    <a:pt x="45880" y="10061"/>
                    <a:pt x="70171" y="0"/>
                    <a:pt x="95499" y="0"/>
                  </a:cubicBezTo>
                  <a:close/>
                </a:path>
              </a:pathLst>
            </a:custGeom>
            <a:solidFill>
              <a:srgbClr val="4FCDCC"/>
            </a:solidFill>
          </p:spPr>
        </p:sp>
        <p:sp>
          <p:nvSpPr>
            <p:cNvPr id="13" name="TextBox 13"/>
            <p:cNvSpPr txBox="1"/>
            <p:nvPr/>
          </p:nvSpPr>
          <p:spPr>
            <a:xfrm>
              <a:off x="0" y="-38100"/>
              <a:ext cx="1088917" cy="490198"/>
            </a:xfrm>
            <a:prstGeom prst="rect">
              <a:avLst/>
            </a:prstGeom>
          </p:spPr>
          <p:txBody>
            <a:bodyPr lIns="50800" tIns="50800" rIns="50800" bIns="50800" rtlCol="0" anchor="ctr"/>
            <a:lstStyle/>
            <a:p>
              <a:pPr algn="ctr">
                <a:lnSpc>
                  <a:spcPts val="2160"/>
                </a:lnSpc>
              </a:pPr>
              <a:endParaRPr/>
            </a:p>
          </p:txBody>
        </p:sp>
      </p:grpSp>
      <p:sp>
        <p:nvSpPr>
          <p:cNvPr id="14" name="TextBox 14"/>
          <p:cNvSpPr txBox="1"/>
          <p:nvPr/>
        </p:nvSpPr>
        <p:spPr>
          <a:xfrm>
            <a:off x="2460091" y="4988219"/>
            <a:ext cx="3985666" cy="1152525"/>
          </a:xfrm>
          <a:prstGeom prst="rect">
            <a:avLst/>
          </a:prstGeom>
        </p:spPr>
        <p:txBody>
          <a:bodyPr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Human in the Loop Deployment</a:t>
            </a:r>
          </a:p>
        </p:txBody>
      </p:sp>
      <p:grpSp>
        <p:nvGrpSpPr>
          <p:cNvPr id="15" name="Group 15"/>
          <p:cNvGrpSpPr/>
          <p:nvPr/>
        </p:nvGrpSpPr>
        <p:grpSpPr>
          <a:xfrm>
            <a:off x="10231837" y="4739540"/>
            <a:ext cx="3957915" cy="1716559"/>
            <a:chOff x="0" y="0"/>
            <a:chExt cx="1042414" cy="452098"/>
          </a:xfrm>
        </p:grpSpPr>
        <p:sp>
          <p:nvSpPr>
            <p:cNvPr id="16" name="Freeform 16"/>
            <p:cNvSpPr/>
            <p:nvPr/>
          </p:nvSpPr>
          <p:spPr>
            <a:xfrm>
              <a:off x="0" y="0"/>
              <a:ext cx="1042414" cy="452098"/>
            </a:xfrm>
            <a:custGeom>
              <a:avLst/>
              <a:gdLst/>
              <a:ahLst/>
              <a:cxnLst/>
              <a:rect l="l" t="t" r="r" b="b"/>
              <a:pathLst>
                <a:path w="1042414" h="452098">
                  <a:moveTo>
                    <a:pt x="99759" y="0"/>
                  </a:moveTo>
                  <a:lnTo>
                    <a:pt x="942655" y="0"/>
                  </a:lnTo>
                  <a:cubicBezTo>
                    <a:pt x="997750" y="0"/>
                    <a:pt x="1042414" y="44664"/>
                    <a:pt x="1042414" y="99759"/>
                  </a:cubicBezTo>
                  <a:lnTo>
                    <a:pt x="1042414" y="352339"/>
                  </a:lnTo>
                  <a:cubicBezTo>
                    <a:pt x="1042414" y="407434"/>
                    <a:pt x="997750" y="452098"/>
                    <a:pt x="942655" y="452098"/>
                  </a:cubicBezTo>
                  <a:lnTo>
                    <a:pt x="99759" y="452098"/>
                  </a:lnTo>
                  <a:cubicBezTo>
                    <a:pt x="73301" y="452098"/>
                    <a:pt x="47927" y="441588"/>
                    <a:pt x="29219" y="422879"/>
                  </a:cubicBezTo>
                  <a:cubicBezTo>
                    <a:pt x="10510" y="404171"/>
                    <a:pt x="0" y="378797"/>
                    <a:pt x="0" y="352339"/>
                  </a:cubicBezTo>
                  <a:lnTo>
                    <a:pt x="0" y="99759"/>
                  </a:lnTo>
                  <a:cubicBezTo>
                    <a:pt x="0" y="44664"/>
                    <a:pt x="44664" y="0"/>
                    <a:pt x="99759" y="0"/>
                  </a:cubicBezTo>
                  <a:close/>
                </a:path>
              </a:pathLst>
            </a:custGeom>
            <a:solidFill>
              <a:srgbClr val="4FCDCC"/>
            </a:solidFill>
          </p:spPr>
        </p:sp>
        <p:sp>
          <p:nvSpPr>
            <p:cNvPr id="17" name="TextBox 17"/>
            <p:cNvSpPr txBox="1"/>
            <p:nvPr/>
          </p:nvSpPr>
          <p:spPr>
            <a:xfrm>
              <a:off x="0" y="-38100"/>
              <a:ext cx="1042414" cy="490198"/>
            </a:xfrm>
            <a:prstGeom prst="rect">
              <a:avLst/>
            </a:prstGeom>
          </p:spPr>
          <p:txBody>
            <a:bodyPr lIns="50800" tIns="50800" rIns="50800" bIns="50800" rtlCol="0" anchor="ctr"/>
            <a:lstStyle/>
            <a:p>
              <a:pPr algn="ctr">
                <a:lnSpc>
                  <a:spcPts val="2160"/>
                </a:lnSpc>
              </a:pPr>
              <a:endParaRPr/>
            </a:p>
          </p:txBody>
        </p:sp>
      </p:grpSp>
      <p:sp>
        <p:nvSpPr>
          <p:cNvPr id="18" name="TextBox 18"/>
          <p:cNvSpPr txBox="1"/>
          <p:nvPr/>
        </p:nvSpPr>
        <p:spPr>
          <a:xfrm>
            <a:off x="10640055" y="4988219"/>
            <a:ext cx="3141480" cy="1152525"/>
          </a:xfrm>
          <a:prstGeom prst="rect">
            <a:avLst/>
          </a:prstGeom>
        </p:spPr>
        <p:txBody>
          <a:bodyPr lIns="0" tIns="0" rIns="0" bIns="0" rtlCol="0" anchor="t">
            <a:spAutoFit/>
          </a:bodyPr>
          <a:lstStyle/>
          <a:p>
            <a:pPr algn="ctr">
              <a:lnSpc>
                <a:spcPts val="4320"/>
              </a:lnSpc>
            </a:pPr>
            <a:r>
              <a:rPr lang="en-US" sz="3600" b="1" spc="32" dirty="0">
                <a:solidFill>
                  <a:srgbClr val="000000"/>
                </a:solidFill>
                <a:latin typeface="Calibri (MS) Bold"/>
                <a:ea typeface="Calibri (MS) Bold"/>
                <a:cs typeface="Calibri (MS) Bold"/>
                <a:sym typeface="Calibri (MS) Bold"/>
              </a:rPr>
              <a:t>End to end</a:t>
            </a:r>
          </a:p>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Interactive UI</a:t>
            </a:r>
          </a:p>
        </p:txBody>
      </p:sp>
      <p:sp>
        <p:nvSpPr>
          <p:cNvPr id="19" name="TextBox 19"/>
          <p:cNvSpPr txBox="1"/>
          <p:nvPr/>
        </p:nvSpPr>
        <p:spPr>
          <a:xfrm>
            <a:off x="-381000" y="1679209"/>
            <a:ext cx="4925022" cy="704850"/>
          </a:xfrm>
          <a:prstGeom prst="rect">
            <a:avLst/>
          </a:prstGeom>
        </p:spPr>
        <p:txBody>
          <a:bodyPr lIns="0" tIns="0" rIns="0" bIns="0" rtlCol="0" anchor="t">
            <a:spAutoFit/>
          </a:bodyPr>
          <a:lstStyle/>
          <a:p>
            <a:pPr algn="ctr">
              <a:lnSpc>
                <a:spcPts val="4919"/>
              </a:lnSpc>
              <a:spcBef>
                <a:spcPct val="0"/>
              </a:spcBef>
            </a:pPr>
            <a:r>
              <a:rPr lang="en-US" sz="4099" b="1" spc="38" dirty="0">
                <a:solidFill>
                  <a:srgbClr val="000000"/>
                </a:solidFill>
                <a:latin typeface="Calibri (MS) Bold"/>
                <a:ea typeface="Calibri (MS) Bold"/>
                <a:cs typeface="Calibri (MS) Bold"/>
                <a:sym typeface="Calibri (MS) Bold"/>
              </a:rPr>
              <a:t>Constraints</a:t>
            </a:r>
          </a:p>
        </p:txBody>
      </p:sp>
      <p:grpSp>
        <p:nvGrpSpPr>
          <p:cNvPr id="20" name="Group 4">
            <a:extLst>
              <a:ext uri="{FF2B5EF4-FFF2-40B4-BE49-F238E27FC236}">
                <a16:creationId xmlns:a16="http://schemas.microsoft.com/office/drawing/2014/main" id="{0237BC10-0674-416F-AF97-51D6DCDFB2B8}"/>
              </a:ext>
            </a:extLst>
          </p:cNvPr>
          <p:cNvGrpSpPr/>
          <p:nvPr/>
        </p:nvGrpSpPr>
        <p:grpSpPr>
          <a:xfrm>
            <a:off x="6705600" y="7658100"/>
            <a:ext cx="3352800" cy="1366189"/>
            <a:chOff x="0" y="0"/>
            <a:chExt cx="752972" cy="359819"/>
          </a:xfrm>
        </p:grpSpPr>
        <p:sp>
          <p:nvSpPr>
            <p:cNvPr id="21" name="Freeform 5">
              <a:extLst>
                <a:ext uri="{FF2B5EF4-FFF2-40B4-BE49-F238E27FC236}">
                  <a16:creationId xmlns:a16="http://schemas.microsoft.com/office/drawing/2014/main" id="{CAEC3C67-C8BF-46A9-8157-77C4CEB971D7}"/>
                </a:ext>
              </a:extLst>
            </p:cNvPr>
            <p:cNvSpPr/>
            <p:nvPr/>
          </p:nvSpPr>
          <p:spPr>
            <a:xfrm>
              <a:off x="0" y="0"/>
              <a:ext cx="752972" cy="359819"/>
            </a:xfrm>
            <a:custGeom>
              <a:avLst/>
              <a:gdLst/>
              <a:ahLst/>
              <a:cxnLst/>
              <a:rect l="l" t="t" r="r" b="b"/>
              <a:pathLst>
                <a:path w="752972" h="359819">
                  <a:moveTo>
                    <a:pt x="138106" y="0"/>
                  </a:moveTo>
                  <a:lnTo>
                    <a:pt x="614866" y="0"/>
                  </a:lnTo>
                  <a:cubicBezTo>
                    <a:pt x="691140" y="0"/>
                    <a:pt x="752972" y="61832"/>
                    <a:pt x="752972" y="138106"/>
                  </a:cubicBezTo>
                  <a:lnTo>
                    <a:pt x="752972" y="221713"/>
                  </a:lnTo>
                  <a:cubicBezTo>
                    <a:pt x="752972" y="258341"/>
                    <a:pt x="738422" y="293469"/>
                    <a:pt x="712522" y="319369"/>
                  </a:cubicBezTo>
                  <a:cubicBezTo>
                    <a:pt x="686622" y="345269"/>
                    <a:pt x="651494" y="359819"/>
                    <a:pt x="614866" y="359819"/>
                  </a:cubicBezTo>
                  <a:lnTo>
                    <a:pt x="138106" y="359819"/>
                  </a:lnTo>
                  <a:cubicBezTo>
                    <a:pt x="61832" y="359819"/>
                    <a:pt x="0" y="297987"/>
                    <a:pt x="0" y="221713"/>
                  </a:cubicBezTo>
                  <a:lnTo>
                    <a:pt x="0" y="138106"/>
                  </a:lnTo>
                  <a:cubicBezTo>
                    <a:pt x="0" y="61832"/>
                    <a:pt x="61832" y="0"/>
                    <a:pt x="138106" y="0"/>
                  </a:cubicBezTo>
                  <a:close/>
                </a:path>
              </a:pathLst>
            </a:custGeom>
            <a:solidFill>
              <a:srgbClr val="4FCDCC"/>
            </a:solidFill>
          </p:spPr>
        </p:sp>
        <p:sp>
          <p:nvSpPr>
            <p:cNvPr id="22" name="TextBox 6">
              <a:extLst>
                <a:ext uri="{FF2B5EF4-FFF2-40B4-BE49-F238E27FC236}">
                  <a16:creationId xmlns:a16="http://schemas.microsoft.com/office/drawing/2014/main" id="{64F7CF71-FB56-427B-B2F2-788DDCE1C231}"/>
                </a:ext>
              </a:extLst>
            </p:cNvPr>
            <p:cNvSpPr txBox="1"/>
            <p:nvPr/>
          </p:nvSpPr>
          <p:spPr>
            <a:xfrm>
              <a:off x="0" y="-38100"/>
              <a:ext cx="752972" cy="397919"/>
            </a:xfrm>
            <a:prstGeom prst="rect">
              <a:avLst/>
            </a:prstGeom>
          </p:spPr>
          <p:txBody>
            <a:bodyPr lIns="50800" tIns="50800" rIns="50800" bIns="50800" rtlCol="0" anchor="ctr"/>
            <a:lstStyle/>
            <a:p>
              <a:pPr algn="ctr">
                <a:lnSpc>
                  <a:spcPts val="2160"/>
                </a:lnSpc>
              </a:pPr>
              <a:endParaRPr/>
            </a:p>
          </p:txBody>
        </p:sp>
      </p:grpSp>
      <p:sp>
        <p:nvSpPr>
          <p:cNvPr id="23" name="TextBox 10">
            <a:extLst>
              <a:ext uri="{FF2B5EF4-FFF2-40B4-BE49-F238E27FC236}">
                <a16:creationId xmlns:a16="http://schemas.microsoft.com/office/drawing/2014/main" id="{682084DF-C4BC-4974-838E-05523EBF6793}"/>
              </a:ext>
            </a:extLst>
          </p:cNvPr>
          <p:cNvSpPr txBox="1"/>
          <p:nvPr/>
        </p:nvSpPr>
        <p:spPr>
          <a:xfrm>
            <a:off x="7314530" y="7717431"/>
            <a:ext cx="2098277" cy="1102866"/>
          </a:xfrm>
          <a:prstGeom prst="rect">
            <a:avLst/>
          </a:prstGeom>
        </p:spPr>
        <p:txBody>
          <a:bodyPr wrap="square"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 Agentic Workflow</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grpSp>
        <p:nvGrpSpPr>
          <p:cNvPr id="6" name="Group 6"/>
          <p:cNvGrpSpPr/>
          <p:nvPr/>
        </p:nvGrpSpPr>
        <p:grpSpPr>
          <a:xfrm>
            <a:off x="0" y="3"/>
            <a:ext cx="18288000" cy="667265"/>
            <a:chOff x="0" y="0"/>
            <a:chExt cx="24384000" cy="889687"/>
          </a:xfrm>
        </p:grpSpPr>
        <p:sp>
          <p:nvSpPr>
            <p:cNvPr id="7" name="Freeform 7"/>
            <p:cNvSpPr/>
            <p:nvPr/>
          </p:nvSpPr>
          <p:spPr>
            <a:xfrm>
              <a:off x="0" y="0"/>
              <a:ext cx="24384000" cy="889635"/>
            </a:xfrm>
            <a:custGeom>
              <a:avLst/>
              <a:gdLst/>
              <a:ahLst/>
              <a:cxnLst/>
              <a:rect l="l" t="t" r="r" b="b"/>
              <a:pathLst>
                <a:path w="24384000" h="889635">
                  <a:moveTo>
                    <a:pt x="0" y="0"/>
                  </a:moveTo>
                  <a:lnTo>
                    <a:pt x="24384000" y="0"/>
                  </a:lnTo>
                  <a:lnTo>
                    <a:pt x="24384000" y="889635"/>
                  </a:lnTo>
                  <a:lnTo>
                    <a:pt x="0" y="889635"/>
                  </a:lnTo>
                  <a:lnTo>
                    <a:pt x="0" y="0"/>
                  </a:lnTo>
                  <a:close/>
                </a:path>
              </a:pathLst>
            </a:custGeom>
            <a:blipFill>
              <a:blip r:embed="rId2"/>
              <a:stretch>
                <a:fillRect t="-360399" b="-360404"/>
              </a:stretch>
            </a:blipFill>
          </p:spPr>
        </p:sp>
      </p:grpSp>
      <p:grpSp>
        <p:nvGrpSpPr>
          <p:cNvPr id="8" name="Group 8"/>
          <p:cNvGrpSpPr/>
          <p:nvPr/>
        </p:nvGrpSpPr>
        <p:grpSpPr>
          <a:xfrm>
            <a:off x="0" y="3"/>
            <a:ext cx="18288000" cy="1293018"/>
            <a:chOff x="0" y="0"/>
            <a:chExt cx="24384000" cy="1724024"/>
          </a:xfrm>
        </p:grpSpPr>
        <p:sp>
          <p:nvSpPr>
            <p:cNvPr id="9" name="Freeform 9"/>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sp>
        <p:nvSpPr>
          <p:cNvPr id="11" name="Freeform 11"/>
          <p:cNvSpPr/>
          <p:nvPr/>
        </p:nvSpPr>
        <p:spPr>
          <a:xfrm>
            <a:off x="10642917" y="2418665"/>
            <a:ext cx="3772483" cy="3983004"/>
          </a:xfrm>
          <a:custGeom>
            <a:avLst/>
            <a:gdLst/>
            <a:ahLst/>
            <a:cxnLst/>
            <a:rect l="l" t="t" r="r" b="b"/>
            <a:pathLst>
              <a:path w="3772483" h="3983004">
                <a:moveTo>
                  <a:pt x="0" y="0"/>
                </a:moveTo>
                <a:lnTo>
                  <a:pt x="3772483" y="0"/>
                </a:lnTo>
                <a:lnTo>
                  <a:pt x="3772483" y="3983004"/>
                </a:lnTo>
                <a:lnTo>
                  <a:pt x="0" y="3983004"/>
                </a:lnTo>
                <a:lnTo>
                  <a:pt x="0" y="0"/>
                </a:lnTo>
                <a:close/>
              </a:path>
            </a:pathLst>
          </a:custGeom>
          <a:blipFill>
            <a:blip r:embed="rId4">
              <a:extLst>
                <a:ext uri="{96DAC541-7B7A-43D3-8B79-37D633B846F1}">
                  <asvg:svgBlip xmlns:asvg="http://schemas.microsoft.com/office/drawing/2016/SVG/main" r:embed="rId5"/>
                </a:ext>
              </a:extLst>
            </a:blip>
            <a:stretch>
              <a:fillRect l="-2790" r="-2790"/>
            </a:stretch>
          </a:blipFill>
        </p:spPr>
      </p:sp>
      <p:sp>
        <p:nvSpPr>
          <p:cNvPr id="12" name="TextBox 12"/>
          <p:cNvSpPr txBox="1"/>
          <p:nvPr/>
        </p:nvSpPr>
        <p:spPr>
          <a:xfrm>
            <a:off x="709989" y="1713815"/>
            <a:ext cx="5873763" cy="704850"/>
          </a:xfrm>
          <a:prstGeom prst="rect">
            <a:avLst/>
          </a:prstGeom>
        </p:spPr>
        <p:txBody>
          <a:bodyPr lIns="0" tIns="0" rIns="0" bIns="0" rtlCol="0" anchor="t">
            <a:spAutoFit/>
          </a:bodyPr>
          <a:lstStyle/>
          <a:p>
            <a:pPr algn="l">
              <a:lnSpc>
                <a:spcPts val="4919"/>
              </a:lnSpc>
            </a:pPr>
            <a:r>
              <a:rPr lang="en-US" sz="4099" spc="38">
                <a:solidFill>
                  <a:srgbClr val="000000"/>
                </a:solidFill>
                <a:latin typeface="Calibri (MS)"/>
                <a:ea typeface="Calibri (MS)"/>
                <a:cs typeface="Calibri (MS)"/>
                <a:sym typeface="Calibri (MS)"/>
              </a:rPr>
              <a:t>Agents’ Responsibilities :</a:t>
            </a:r>
          </a:p>
        </p:txBody>
      </p:sp>
      <p:sp>
        <p:nvSpPr>
          <p:cNvPr id="13" name="TextBox 13"/>
          <p:cNvSpPr txBox="1"/>
          <p:nvPr/>
        </p:nvSpPr>
        <p:spPr>
          <a:xfrm>
            <a:off x="2141536" y="5850004"/>
            <a:ext cx="4541520" cy="609600"/>
          </a:xfrm>
          <a:prstGeom prst="rect">
            <a:avLst/>
          </a:prstGeom>
        </p:spPr>
        <p:txBody>
          <a:bodyPr lIns="0" tIns="0" rIns="0" bIns="0" rtlCol="0" anchor="t">
            <a:spAutoFit/>
          </a:bodyPr>
          <a:lstStyle/>
          <a:p>
            <a:pPr algn="l">
              <a:lnSpc>
                <a:spcPts val="4320"/>
              </a:lnSpc>
            </a:pPr>
            <a:r>
              <a:rPr lang="en-US" sz="3600" spc="33">
                <a:solidFill>
                  <a:srgbClr val="000000"/>
                </a:solidFill>
                <a:latin typeface="Calibri (MS)"/>
                <a:ea typeface="Calibri (MS)"/>
                <a:cs typeface="Calibri (MS)"/>
                <a:sym typeface="Calibri (MS)"/>
              </a:rPr>
              <a:t>- User Enablement</a:t>
            </a:r>
          </a:p>
        </p:txBody>
      </p:sp>
      <p:sp>
        <p:nvSpPr>
          <p:cNvPr id="14" name="TextBox 14"/>
          <p:cNvSpPr txBox="1"/>
          <p:nvPr/>
        </p:nvSpPr>
        <p:spPr>
          <a:xfrm>
            <a:off x="2149612" y="2797952"/>
            <a:ext cx="8350748" cy="609600"/>
          </a:xfrm>
          <a:prstGeom prst="rect">
            <a:avLst/>
          </a:prstGeom>
        </p:spPr>
        <p:txBody>
          <a:bodyPr lIns="0" tIns="0" rIns="0" bIns="0" rtlCol="0" anchor="t">
            <a:spAutoFit/>
          </a:bodyPr>
          <a:lstStyle/>
          <a:p>
            <a:pPr algn="l">
              <a:lnSpc>
                <a:spcPts val="4320"/>
              </a:lnSpc>
            </a:pPr>
            <a:r>
              <a:rPr lang="en-US" sz="3600" spc="33">
                <a:solidFill>
                  <a:srgbClr val="000000"/>
                </a:solidFill>
                <a:latin typeface="Calibri (MS)"/>
                <a:ea typeface="Calibri (MS)"/>
                <a:cs typeface="Calibri (MS)"/>
                <a:sym typeface="Calibri (MS)"/>
              </a:rPr>
              <a:t>- Pipeline Requirement Collection</a:t>
            </a:r>
          </a:p>
        </p:txBody>
      </p:sp>
      <p:sp>
        <p:nvSpPr>
          <p:cNvPr id="15" name="TextBox 15"/>
          <p:cNvSpPr txBox="1"/>
          <p:nvPr/>
        </p:nvSpPr>
        <p:spPr>
          <a:xfrm>
            <a:off x="2141536" y="5069079"/>
            <a:ext cx="6072823" cy="609600"/>
          </a:xfrm>
          <a:prstGeom prst="rect">
            <a:avLst/>
          </a:prstGeom>
        </p:spPr>
        <p:txBody>
          <a:bodyPr lIns="0" tIns="0" rIns="0" bIns="0" rtlCol="0" anchor="t">
            <a:spAutoFit/>
          </a:bodyPr>
          <a:lstStyle/>
          <a:p>
            <a:pPr algn="l">
              <a:lnSpc>
                <a:spcPts val="4320"/>
              </a:lnSpc>
            </a:pPr>
            <a:r>
              <a:rPr lang="en-US" sz="3600" spc="33">
                <a:solidFill>
                  <a:srgbClr val="000000"/>
                </a:solidFill>
                <a:latin typeface="Calibri (MS)"/>
                <a:ea typeface="Calibri (MS)"/>
                <a:cs typeface="Calibri (MS)"/>
                <a:sym typeface="Calibri (MS)"/>
              </a:rPr>
              <a:t>- Automated Deployment</a:t>
            </a:r>
          </a:p>
        </p:txBody>
      </p:sp>
      <p:sp>
        <p:nvSpPr>
          <p:cNvPr id="16" name="TextBox 16"/>
          <p:cNvSpPr txBox="1"/>
          <p:nvPr/>
        </p:nvSpPr>
        <p:spPr>
          <a:xfrm>
            <a:off x="2141536" y="3553323"/>
            <a:ext cx="8350748" cy="609600"/>
          </a:xfrm>
          <a:prstGeom prst="rect">
            <a:avLst/>
          </a:prstGeom>
        </p:spPr>
        <p:txBody>
          <a:bodyPr lIns="0" tIns="0" rIns="0" bIns="0" rtlCol="0" anchor="t">
            <a:spAutoFit/>
          </a:bodyPr>
          <a:lstStyle/>
          <a:p>
            <a:pPr algn="l">
              <a:lnSpc>
                <a:spcPts val="4320"/>
              </a:lnSpc>
            </a:pPr>
            <a:r>
              <a:rPr lang="en-US" sz="3600" spc="33">
                <a:solidFill>
                  <a:srgbClr val="000000"/>
                </a:solidFill>
                <a:latin typeface="Calibri (MS)"/>
                <a:ea typeface="Calibri (MS)"/>
                <a:cs typeface="Calibri (MS)"/>
                <a:sym typeface="Calibri (MS)"/>
              </a:rPr>
              <a:t>- Data Flow Orchestration</a:t>
            </a:r>
          </a:p>
        </p:txBody>
      </p:sp>
      <p:sp>
        <p:nvSpPr>
          <p:cNvPr id="17" name="TextBox 17"/>
          <p:cNvSpPr txBox="1"/>
          <p:nvPr/>
        </p:nvSpPr>
        <p:spPr>
          <a:xfrm>
            <a:off x="2130562" y="4334248"/>
            <a:ext cx="8350748" cy="609600"/>
          </a:xfrm>
          <a:prstGeom prst="rect">
            <a:avLst/>
          </a:prstGeom>
        </p:spPr>
        <p:txBody>
          <a:bodyPr lIns="0" tIns="0" rIns="0" bIns="0" rtlCol="0" anchor="t">
            <a:spAutoFit/>
          </a:bodyPr>
          <a:lstStyle/>
          <a:p>
            <a:pPr algn="l">
              <a:lnSpc>
                <a:spcPts val="4320"/>
              </a:lnSpc>
            </a:pPr>
            <a:r>
              <a:rPr lang="en-US" sz="3600" spc="33">
                <a:solidFill>
                  <a:srgbClr val="000000"/>
                </a:solidFill>
                <a:latin typeface="Calibri (MS)"/>
                <a:ea typeface="Calibri (MS)"/>
                <a:cs typeface="Calibri (MS)"/>
                <a:sym typeface="Calibri (MS)"/>
              </a:rPr>
              <a:t>- Intelligent Configuration</a:t>
            </a:r>
          </a:p>
        </p:txBody>
      </p:sp>
      <p:sp>
        <p:nvSpPr>
          <p:cNvPr id="18" name="TextBox 18"/>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Methodology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grpSp>
        <p:nvGrpSpPr>
          <p:cNvPr id="6" name="Group 6"/>
          <p:cNvGrpSpPr/>
          <p:nvPr/>
        </p:nvGrpSpPr>
        <p:grpSpPr>
          <a:xfrm>
            <a:off x="0" y="3"/>
            <a:ext cx="18288000" cy="667265"/>
            <a:chOff x="0" y="0"/>
            <a:chExt cx="24384000" cy="889687"/>
          </a:xfrm>
        </p:grpSpPr>
        <p:sp>
          <p:nvSpPr>
            <p:cNvPr id="7" name="Freeform 7"/>
            <p:cNvSpPr/>
            <p:nvPr/>
          </p:nvSpPr>
          <p:spPr>
            <a:xfrm>
              <a:off x="0" y="0"/>
              <a:ext cx="24384000" cy="889635"/>
            </a:xfrm>
            <a:custGeom>
              <a:avLst/>
              <a:gdLst/>
              <a:ahLst/>
              <a:cxnLst/>
              <a:rect l="l" t="t" r="r" b="b"/>
              <a:pathLst>
                <a:path w="24384000" h="889635">
                  <a:moveTo>
                    <a:pt x="0" y="0"/>
                  </a:moveTo>
                  <a:lnTo>
                    <a:pt x="24384000" y="0"/>
                  </a:lnTo>
                  <a:lnTo>
                    <a:pt x="24384000" y="889635"/>
                  </a:lnTo>
                  <a:lnTo>
                    <a:pt x="0" y="889635"/>
                  </a:lnTo>
                  <a:lnTo>
                    <a:pt x="0" y="0"/>
                  </a:lnTo>
                  <a:close/>
                </a:path>
              </a:pathLst>
            </a:custGeom>
            <a:blipFill>
              <a:blip r:embed="rId2"/>
              <a:stretch>
                <a:fillRect t="-360399" b="-360404"/>
              </a:stretch>
            </a:blipFill>
          </p:spPr>
        </p:sp>
      </p:grpSp>
      <p:grpSp>
        <p:nvGrpSpPr>
          <p:cNvPr id="8" name="Group 8"/>
          <p:cNvGrpSpPr/>
          <p:nvPr/>
        </p:nvGrpSpPr>
        <p:grpSpPr>
          <a:xfrm>
            <a:off x="0" y="3"/>
            <a:ext cx="18288000" cy="1293018"/>
            <a:chOff x="0" y="0"/>
            <a:chExt cx="24384000" cy="1724024"/>
          </a:xfrm>
        </p:grpSpPr>
        <p:sp>
          <p:nvSpPr>
            <p:cNvPr id="9" name="Freeform 9"/>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sp>
        <p:nvSpPr>
          <p:cNvPr id="11" name="TextBox 11"/>
          <p:cNvSpPr txBox="1"/>
          <p:nvPr/>
        </p:nvSpPr>
        <p:spPr>
          <a:xfrm>
            <a:off x="1056640" y="92401"/>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Agentic WorkFlow</a:t>
            </a:r>
          </a:p>
        </p:txBody>
      </p:sp>
      <p:sp>
        <p:nvSpPr>
          <p:cNvPr id="12" name="Freeform 12"/>
          <p:cNvSpPr/>
          <p:nvPr/>
        </p:nvSpPr>
        <p:spPr>
          <a:xfrm>
            <a:off x="1518830" y="2933480"/>
            <a:ext cx="1360741" cy="1201008"/>
          </a:xfrm>
          <a:custGeom>
            <a:avLst/>
            <a:gdLst/>
            <a:ahLst/>
            <a:cxnLst/>
            <a:rect l="l" t="t" r="r" b="b"/>
            <a:pathLst>
              <a:path w="1360741" h="1201008">
                <a:moveTo>
                  <a:pt x="0" y="0"/>
                </a:moveTo>
                <a:lnTo>
                  <a:pt x="1360741" y="0"/>
                </a:lnTo>
                <a:lnTo>
                  <a:pt x="1360741" y="1201008"/>
                </a:lnTo>
                <a:lnTo>
                  <a:pt x="0" y="12010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56396" y="1644213"/>
            <a:ext cx="3096360" cy="1407128"/>
          </a:xfrm>
          <a:custGeom>
            <a:avLst/>
            <a:gdLst/>
            <a:ahLst/>
            <a:cxnLst/>
            <a:rect l="l" t="t" r="r" b="b"/>
            <a:pathLst>
              <a:path w="3096360" h="1407128">
                <a:moveTo>
                  <a:pt x="0" y="0"/>
                </a:moveTo>
                <a:lnTo>
                  <a:pt x="3096360" y="0"/>
                </a:lnTo>
                <a:lnTo>
                  <a:pt x="3096360" y="1407128"/>
                </a:lnTo>
                <a:lnTo>
                  <a:pt x="0" y="1407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436796" y="1853958"/>
            <a:ext cx="2735557" cy="1045464"/>
          </a:xfrm>
          <a:prstGeom prst="rect">
            <a:avLst/>
          </a:prstGeom>
        </p:spPr>
        <p:txBody>
          <a:bodyPr lIns="0" tIns="0" rIns="0" bIns="0" rtlCol="0" anchor="t">
            <a:spAutoFit/>
          </a:bodyPr>
          <a:lstStyle/>
          <a:p>
            <a:pPr algn="ctr">
              <a:lnSpc>
                <a:spcPts val="3888"/>
              </a:lnSpc>
            </a:pPr>
            <a:r>
              <a:rPr lang="en-US" sz="3600" b="1" spc="33">
                <a:solidFill>
                  <a:srgbClr val="FFFFFF"/>
                </a:solidFill>
                <a:latin typeface="Calibri (MS) Bold"/>
                <a:ea typeface="Calibri (MS) Bold"/>
                <a:cs typeface="Calibri (MS) Bold"/>
                <a:sym typeface="Calibri (MS) Bold"/>
              </a:rPr>
              <a:t>Requirement Collection</a:t>
            </a:r>
          </a:p>
        </p:txBody>
      </p:sp>
      <p:sp>
        <p:nvSpPr>
          <p:cNvPr id="15" name="TextBox 15"/>
          <p:cNvSpPr txBox="1"/>
          <p:nvPr/>
        </p:nvSpPr>
        <p:spPr>
          <a:xfrm>
            <a:off x="3622827" y="1830592"/>
            <a:ext cx="6096000" cy="895350"/>
          </a:xfrm>
          <a:prstGeom prst="rect">
            <a:avLst/>
          </a:prstGeom>
        </p:spPr>
        <p:txBody>
          <a:bodyPr lIns="0" tIns="0" rIns="0" bIns="0" rtlCol="0" anchor="t">
            <a:spAutoFit/>
          </a:bodyPr>
          <a:lstStyle/>
          <a:p>
            <a:pPr algn="l">
              <a:lnSpc>
                <a:spcPts val="3240"/>
              </a:lnSpc>
            </a:pPr>
            <a:r>
              <a:rPr lang="en-US" sz="3200" spc="29">
                <a:solidFill>
                  <a:srgbClr val="000000"/>
                </a:solidFill>
                <a:latin typeface="Calibri (MS)"/>
                <a:ea typeface="Calibri (MS)"/>
                <a:cs typeface="Calibri (MS)"/>
                <a:sym typeface="Calibri (MS)"/>
              </a:rPr>
              <a:t>Users provide data requirements using a prompt-based form</a:t>
            </a:r>
          </a:p>
        </p:txBody>
      </p:sp>
      <p:sp>
        <p:nvSpPr>
          <p:cNvPr id="16" name="Freeform 16"/>
          <p:cNvSpPr/>
          <p:nvPr/>
        </p:nvSpPr>
        <p:spPr>
          <a:xfrm>
            <a:off x="3887745" y="4539752"/>
            <a:ext cx="1360741" cy="1201008"/>
          </a:xfrm>
          <a:custGeom>
            <a:avLst/>
            <a:gdLst/>
            <a:ahLst/>
            <a:cxnLst/>
            <a:rect l="l" t="t" r="r" b="b"/>
            <a:pathLst>
              <a:path w="1360741" h="1201008">
                <a:moveTo>
                  <a:pt x="0" y="0"/>
                </a:moveTo>
                <a:lnTo>
                  <a:pt x="1360741" y="0"/>
                </a:lnTo>
                <a:lnTo>
                  <a:pt x="1360741" y="1201008"/>
                </a:lnTo>
                <a:lnTo>
                  <a:pt x="0" y="12010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2763316" y="3211717"/>
            <a:ext cx="3347176" cy="1293044"/>
          </a:xfrm>
          <a:custGeom>
            <a:avLst/>
            <a:gdLst/>
            <a:ahLst/>
            <a:cxnLst/>
            <a:rect l="l" t="t" r="r" b="b"/>
            <a:pathLst>
              <a:path w="3347176" h="1293044">
                <a:moveTo>
                  <a:pt x="0" y="0"/>
                </a:moveTo>
                <a:lnTo>
                  <a:pt x="3347176" y="0"/>
                </a:lnTo>
                <a:lnTo>
                  <a:pt x="3347176" y="1293044"/>
                </a:lnTo>
                <a:lnTo>
                  <a:pt x="0" y="12930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3158414" y="3493623"/>
            <a:ext cx="2819401" cy="609600"/>
          </a:xfrm>
          <a:prstGeom prst="rect">
            <a:avLst/>
          </a:prstGeom>
        </p:spPr>
        <p:txBody>
          <a:bodyPr lIns="0" tIns="0" rIns="0" bIns="0" rtlCol="0" anchor="t">
            <a:spAutoFit/>
          </a:bodyPr>
          <a:lstStyle/>
          <a:p>
            <a:pPr algn="l">
              <a:lnSpc>
                <a:spcPts val="4320"/>
              </a:lnSpc>
            </a:pPr>
            <a:r>
              <a:rPr lang="en-US" sz="3600" b="1" spc="33">
                <a:solidFill>
                  <a:srgbClr val="FFFFFF"/>
                </a:solidFill>
                <a:latin typeface="Calibri (MS) Bold"/>
                <a:ea typeface="Calibri (MS) Bold"/>
                <a:cs typeface="Calibri (MS) Bold"/>
                <a:sym typeface="Calibri (MS) Bold"/>
              </a:rPr>
              <a:t>Tool Selection</a:t>
            </a:r>
          </a:p>
        </p:txBody>
      </p:sp>
      <p:sp>
        <p:nvSpPr>
          <p:cNvPr id="19" name="TextBox 19"/>
          <p:cNvSpPr txBox="1"/>
          <p:nvPr/>
        </p:nvSpPr>
        <p:spPr>
          <a:xfrm>
            <a:off x="6427698" y="3452763"/>
            <a:ext cx="6434425" cy="895350"/>
          </a:xfrm>
          <a:prstGeom prst="rect">
            <a:avLst/>
          </a:prstGeom>
        </p:spPr>
        <p:txBody>
          <a:bodyPr lIns="0" tIns="0" rIns="0" bIns="0" rtlCol="0" anchor="t">
            <a:spAutoFit/>
          </a:bodyPr>
          <a:lstStyle/>
          <a:p>
            <a:pPr algn="l">
              <a:lnSpc>
                <a:spcPts val="3240"/>
              </a:lnSpc>
            </a:pPr>
            <a:r>
              <a:rPr lang="en-US" sz="3200" spc="29">
                <a:solidFill>
                  <a:srgbClr val="000000"/>
                </a:solidFill>
                <a:latin typeface="Calibri (MS)"/>
                <a:ea typeface="Calibri (MS)"/>
                <a:cs typeface="Calibri (MS)"/>
                <a:sym typeface="Calibri (MS)"/>
              </a:rPr>
              <a:t>The system recommends compatible tools for pipeline stages</a:t>
            </a:r>
          </a:p>
        </p:txBody>
      </p:sp>
      <p:sp>
        <p:nvSpPr>
          <p:cNvPr id="20" name="Freeform 20"/>
          <p:cNvSpPr/>
          <p:nvPr/>
        </p:nvSpPr>
        <p:spPr>
          <a:xfrm>
            <a:off x="6371015" y="6079268"/>
            <a:ext cx="1360742" cy="1201008"/>
          </a:xfrm>
          <a:custGeom>
            <a:avLst/>
            <a:gdLst/>
            <a:ahLst/>
            <a:cxnLst/>
            <a:rect l="l" t="t" r="r" b="b"/>
            <a:pathLst>
              <a:path w="1360742" h="1201008">
                <a:moveTo>
                  <a:pt x="0" y="0"/>
                </a:moveTo>
                <a:lnTo>
                  <a:pt x="1360741" y="0"/>
                </a:lnTo>
                <a:lnTo>
                  <a:pt x="1360741" y="1201007"/>
                </a:lnTo>
                <a:lnTo>
                  <a:pt x="0" y="12010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5182354" y="4700127"/>
            <a:ext cx="2932604" cy="1407128"/>
          </a:xfrm>
          <a:custGeom>
            <a:avLst/>
            <a:gdLst/>
            <a:ahLst/>
            <a:cxnLst/>
            <a:rect l="l" t="t" r="r" b="b"/>
            <a:pathLst>
              <a:path w="2932604" h="1407128">
                <a:moveTo>
                  <a:pt x="0" y="0"/>
                </a:moveTo>
                <a:lnTo>
                  <a:pt x="2932604" y="0"/>
                </a:lnTo>
                <a:lnTo>
                  <a:pt x="2932604" y="1407128"/>
                </a:lnTo>
                <a:lnTo>
                  <a:pt x="0" y="14071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5322580" y="5120634"/>
            <a:ext cx="2696494" cy="559689"/>
          </a:xfrm>
          <a:prstGeom prst="rect">
            <a:avLst/>
          </a:prstGeom>
        </p:spPr>
        <p:txBody>
          <a:bodyPr lIns="0" tIns="0" rIns="0" bIns="0" rtlCol="0" anchor="t">
            <a:spAutoFit/>
          </a:bodyPr>
          <a:lstStyle/>
          <a:p>
            <a:pPr algn="ctr">
              <a:lnSpc>
                <a:spcPts val="3888"/>
              </a:lnSpc>
            </a:pPr>
            <a:r>
              <a:rPr lang="en-US" sz="3600" b="1" spc="33">
                <a:solidFill>
                  <a:srgbClr val="FFFFFF"/>
                </a:solidFill>
                <a:latin typeface="Calibri (MS) Bold"/>
                <a:ea typeface="Calibri (MS) Bold"/>
                <a:cs typeface="Calibri (MS) Bold"/>
                <a:sym typeface="Calibri (MS) Bold"/>
              </a:rPr>
              <a:t>Configuration</a:t>
            </a:r>
          </a:p>
        </p:txBody>
      </p:sp>
      <p:sp>
        <p:nvSpPr>
          <p:cNvPr id="23" name="TextBox 23"/>
          <p:cNvSpPr txBox="1"/>
          <p:nvPr/>
        </p:nvSpPr>
        <p:spPr>
          <a:xfrm>
            <a:off x="8382000" y="4990598"/>
            <a:ext cx="7010400" cy="895350"/>
          </a:xfrm>
          <a:prstGeom prst="rect">
            <a:avLst/>
          </a:prstGeom>
        </p:spPr>
        <p:txBody>
          <a:bodyPr lIns="0" tIns="0" rIns="0" bIns="0" rtlCol="0" anchor="t">
            <a:spAutoFit/>
          </a:bodyPr>
          <a:lstStyle/>
          <a:p>
            <a:pPr algn="l">
              <a:lnSpc>
                <a:spcPts val="3240"/>
              </a:lnSpc>
            </a:pPr>
            <a:r>
              <a:rPr lang="en-US" sz="3200" spc="29">
                <a:solidFill>
                  <a:srgbClr val="000000"/>
                </a:solidFill>
                <a:latin typeface="Calibri (MS)"/>
                <a:ea typeface="Calibri (MS)"/>
                <a:cs typeface="Calibri (MS)"/>
                <a:sym typeface="Calibri (MS)"/>
              </a:rPr>
              <a:t>Users refine tool configurations and system ensures compatibility</a:t>
            </a:r>
          </a:p>
        </p:txBody>
      </p:sp>
      <p:sp>
        <p:nvSpPr>
          <p:cNvPr id="24" name="Freeform 24"/>
          <p:cNvSpPr/>
          <p:nvPr/>
        </p:nvSpPr>
        <p:spPr>
          <a:xfrm>
            <a:off x="9027548" y="7649278"/>
            <a:ext cx="1360742" cy="1201008"/>
          </a:xfrm>
          <a:custGeom>
            <a:avLst/>
            <a:gdLst/>
            <a:ahLst/>
            <a:cxnLst/>
            <a:rect l="l" t="t" r="r" b="b"/>
            <a:pathLst>
              <a:path w="1360742" h="1201008">
                <a:moveTo>
                  <a:pt x="0" y="0"/>
                </a:moveTo>
                <a:lnTo>
                  <a:pt x="1360742" y="0"/>
                </a:lnTo>
                <a:lnTo>
                  <a:pt x="1360742" y="1201008"/>
                </a:lnTo>
                <a:lnTo>
                  <a:pt x="0" y="12010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7752452" y="6283006"/>
            <a:ext cx="2739962" cy="1407128"/>
          </a:xfrm>
          <a:custGeom>
            <a:avLst/>
            <a:gdLst/>
            <a:ahLst/>
            <a:cxnLst/>
            <a:rect l="l" t="t" r="r" b="b"/>
            <a:pathLst>
              <a:path w="2739962" h="1407128">
                <a:moveTo>
                  <a:pt x="0" y="0"/>
                </a:moveTo>
                <a:lnTo>
                  <a:pt x="2739962" y="0"/>
                </a:lnTo>
                <a:lnTo>
                  <a:pt x="2739962" y="1407128"/>
                </a:lnTo>
                <a:lnTo>
                  <a:pt x="0" y="14071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TextBox 26"/>
          <p:cNvSpPr txBox="1"/>
          <p:nvPr/>
        </p:nvSpPr>
        <p:spPr>
          <a:xfrm>
            <a:off x="7910733" y="6744812"/>
            <a:ext cx="2423484" cy="559689"/>
          </a:xfrm>
          <a:prstGeom prst="rect">
            <a:avLst/>
          </a:prstGeom>
        </p:spPr>
        <p:txBody>
          <a:bodyPr lIns="0" tIns="0" rIns="0" bIns="0" rtlCol="0" anchor="t">
            <a:spAutoFit/>
          </a:bodyPr>
          <a:lstStyle/>
          <a:p>
            <a:pPr algn="ctr">
              <a:lnSpc>
                <a:spcPts val="3888"/>
              </a:lnSpc>
            </a:pPr>
            <a:r>
              <a:rPr lang="en-US" sz="3600" b="1" spc="33">
                <a:solidFill>
                  <a:srgbClr val="FFFFFF"/>
                </a:solidFill>
                <a:latin typeface="Calibri (MS) Bold"/>
                <a:ea typeface="Calibri (MS) Bold"/>
                <a:cs typeface="Calibri (MS) Bold"/>
                <a:sym typeface="Calibri (MS) Bold"/>
              </a:rPr>
              <a:t>Deployment</a:t>
            </a:r>
          </a:p>
        </p:txBody>
      </p:sp>
      <p:sp>
        <p:nvSpPr>
          <p:cNvPr id="27" name="TextBox 27"/>
          <p:cNvSpPr txBox="1"/>
          <p:nvPr/>
        </p:nvSpPr>
        <p:spPr>
          <a:xfrm>
            <a:off x="10739437" y="6554903"/>
            <a:ext cx="6873658" cy="895350"/>
          </a:xfrm>
          <a:prstGeom prst="rect">
            <a:avLst/>
          </a:prstGeom>
        </p:spPr>
        <p:txBody>
          <a:bodyPr lIns="0" tIns="0" rIns="0" bIns="0" rtlCol="0" anchor="t">
            <a:spAutoFit/>
          </a:bodyPr>
          <a:lstStyle/>
          <a:p>
            <a:pPr algn="l">
              <a:lnSpc>
                <a:spcPts val="3240"/>
              </a:lnSpc>
            </a:pPr>
            <a:r>
              <a:rPr lang="en-US" sz="3200" spc="29">
                <a:solidFill>
                  <a:srgbClr val="000000"/>
                </a:solidFill>
                <a:latin typeface="Calibri (MS)"/>
                <a:ea typeface="Calibri (MS)"/>
                <a:cs typeface="Calibri (MS)"/>
                <a:sym typeface="Calibri (MS)"/>
              </a:rPr>
              <a:t>Tools are deployed in containerized environments</a:t>
            </a:r>
          </a:p>
        </p:txBody>
      </p:sp>
      <p:sp>
        <p:nvSpPr>
          <p:cNvPr id="28" name="Freeform 28"/>
          <p:cNvSpPr/>
          <p:nvPr/>
        </p:nvSpPr>
        <p:spPr>
          <a:xfrm>
            <a:off x="10342044" y="7850979"/>
            <a:ext cx="2649760" cy="1407128"/>
          </a:xfrm>
          <a:custGeom>
            <a:avLst/>
            <a:gdLst/>
            <a:ahLst/>
            <a:cxnLst/>
            <a:rect l="l" t="t" r="r" b="b"/>
            <a:pathLst>
              <a:path w="2649760" h="1407128">
                <a:moveTo>
                  <a:pt x="0" y="0"/>
                </a:moveTo>
                <a:lnTo>
                  <a:pt x="2649760" y="0"/>
                </a:lnTo>
                <a:lnTo>
                  <a:pt x="2649760" y="1407128"/>
                </a:lnTo>
                <a:lnTo>
                  <a:pt x="0" y="140712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9" name="TextBox 29"/>
          <p:cNvSpPr txBox="1"/>
          <p:nvPr/>
        </p:nvSpPr>
        <p:spPr>
          <a:xfrm>
            <a:off x="10500325" y="8069897"/>
            <a:ext cx="2333223" cy="1045464"/>
          </a:xfrm>
          <a:prstGeom prst="rect">
            <a:avLst/>
          </a:prstGeom>
        </p:spPr>
        <p:txBody>
          <a:bodyPr lIns="0" tIns="0" rIns="0" bIns="0" rtlCol="0" anchor="t">
            <a:spAutoFit/>
          </a:bodyPr>
          <a:lstStyle/>
          <a:p>
            <a:pPr algn="ctr">
              <a:lnSpc>
                <a:spcPts val="3888"/>
              </a:lnSpc>
            </a:pPr>
            <a:r>
              <a:rPr lang="en-US" sz="3600" b="1" spc="32">
                <a:solidFill>
                  <a:srgbClr val="FFFFFF"/>
                </a:solidFill>
                <a:latin typeface="Calibri (MS) Bold"/>
                <a:ea typeface="Calibri (MS) Bold"/>
                <a:cs typeface="Calibri (MS) Bold"/>
                <a:sym typeface="Calibri (MS) Bold"/>
              </a:rPr>
              <a:t>Provide </a:t>
            </a:r>
          </a:p>
          <a:p>
            <a:pPr algn="ctr">
              <a:lnSpc>
                <a:spcPts val="3888"/>
              </a:lnSpc>
            </a:pPr>
            <a:r>
              <a:rPr lang="en-US" sz="3600" b="1" spc="33">
                <a:solidFill>
                  <a:srgbClr val="FFFFFF"/>
                </a:solidFill>
                <a:latin typeface="Calibri (MS) Bold"/>
                <a:ea typeface="Calibri (MS) Bold"/>
                <a:cs typeface="Calibri (MS) Bold"/>
                <a:sym typeface="Calibri (MS) Bold"/>
              </a:rPr>
              <a:t>Access</a:t>
            </a:r>
          </a:p>
        </p:txBody>
      </p:sp>
      <p:sp>
        <p:nvSpPr>
          <p:cNvPr id="30" name="TextBox 30"/>
          <p:cNvSpPr txBox="1"/>
          <p:nvPr/>
        </p:nvSpPr>
        <p:spPr>
          <a:xfrm>
            <a:off x="13106104" y="7949692"/>
            <a:ext cx="4785907" cy="1304925"/>
          </a:xfrm>
          <a:prstGeom prst="rect">
            <a:avLst/>
          </a:prstGeom>
        </p:spPr>
        <p:txBody>
          <a:bodyPr lIns="0" tIns="0" rIns="0" bIns="0" rtlCol="0" anchor="t">
            <a:spAutoFit/>
          </a:bodyPr>
          <a:lstStyle/>
          <a:p>
            <a:pPr algn="l">
              <a:lnSpc>
                <a:spcPts val="3240"/>
              </a:lnSpc>
            </a:pPr>
            <a:r>
              <a:rPr lang="en-US" sz="3200" spc="29">
                <a:solidFill>
                  <a:srgbClr val="000000"/>
                </a:solidFill>
                <a:latin typeface="Calibri (MS)"/>
                <a:ea typeface="Calibri (MS)"/>
                <a:cs typeface="Calibri (MS)"/>
                <a:sym typeface="Calibri (MS)"/>
              </a:rPr>
              <a:t>The final pipeline’s ports and access links are provided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P spid="22" grpId="0"/>
      <p:bldP spid="23" grpId="0"/>
      <p:bldP spid="26" grpId="0"/>
      <p:bldP spid="27" grpId="0"/>
      <p:bldP spid="29"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4706585" y="4655952"/>
            <a:ext cx="8582769" cy="933450"/>
          </a:xfrm>
          <a:prstGeom prst="rect">
            <a:avLst/>
          </a:prstGeom>
        </p:spPr>
        <p:txBody>
          <a:bodyPr lIns="0" tIns="0" rIns="0" bIns="0" rtlCol="0" anchor="t">
            <a:spAutoFit/>
          </a:bodyPr>
          <a:lstStyle/>
          <a:p>
            <a:pPr algn="ctr">
              <a:lnSpc>
                <a:spcPts val="6479"/>
              </a:lnSpc>
            </a:pPr>
            <a:r>
              <a:rPr lang="en-US" sz="5399" b="1" spc="47">
                <a:solidFill>
                  <a:srgbClr val="000000"/>
                </a:solidFill>
                <a:latin typeface="Calibri (MS) Bold"/>
                <a:ea typeface="Calibri (MS) Bold"/>
                <a:cs typeface="Calibri (MS) Bold"/>
                <a:sym typeface="Calibri (MS) Bold"/>
              </a:rPr>
              <a:t>Implementation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0" y="3"/>
            <a:ext cx="18288000" cy="667265"/>
            <a:chOff x="0" y="0"/>
            <a:chExt cx="24384000" cy="889687"/>
          </a:xfrm>
        </p:grpSpPr>
        <p:sp>
          <p:nvSpPr>
            <p:cNvPr id="5" name="Freeform 5"/>
            <p:cNvSpPr/>
            <p:nvPr/>
          </p:nvSpPr>
          <p:spPr>
            <a:xfrm>
              <a:off x="0" y="0"/>
              <a:ext cx="24384000" cy="889635"/>
            </a:xfrm>
            <a:custGeom>
              <a:avLst/>
              <a:gdLst/>
              <a:ahLst/>
              <a:cxnLst/>
              <a:rect l="l" t="t" r="r" b="b"/>
              <a:pathLst>
                <a:path w="24384000" h="889635">
                  <a:moveTo>
                    <a:pt x="0" y="0"/>
                  </a:moveTo>
                  <a:lnTo>
                    <a:pt x="24384000" y="0"/>
                  </a:lnTo>
                  <a:lnTo>
                    <a:pt x="24384000" y="889635"/>
                  </a:lnTo>
                  <a:lnTo>
                    <a:pt x="0" y="889635"/>
                  </a:lnTo>
                  <a:lnTo>
                    <a:pt x="0" y="0"/>
                  </a:lnTo>
                  <a:close/>
                </a:path>
              </a:pathLst>
            </a:custGeom>
            <a:blipFill>
              <a:blip r:embed="rId2"/>
              <a:stretch>
                <a:fillRect t="-360399" b="-360404"/>
              </a:stretch>
            </a:blipFill>
          </p:spPr>
        </p:sp>
      </p:grpSp>
      <p:grpSp>
        <p:nvGrpSpPr>
          <p:cNvPr id="6" name="Group 6"/>
          <p:cNvGrpSpPr/>
          <p:nvPr/>
        </p:nvGrpSpPr>
        <p:grpSpPr>
          <a:xfrm>
            <a:off x="0" y="3"/>
            <a:ext cx="18288000" cy="1293018"/>
            <a:chOff x="0" y="0"/>
            <a:chExt cx="24384000" cy="1724024"/>
          </a:xfrm>
        </p:grpSpPr>
        <p:sp>
          <p:nvSpPr>
            <p:cNvPr id="7" name="Freeform 7"/>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8" name="Group 8"/>
          <p:cNvGrpSpPr/>
          <p:nvPr/>
        </p:nvGrpSpPr>
        <p:grpSpPr>
          <a:xfrm>
            <a:off x="580740" y="2982258"/>
            <a:ext cx="7891522" cy="2161242"/>
            <a:chOff x="0" y="0"/>
            <a:chExt cx="2078426" cy="569216"/>
          </a:xfrm>
        </p:grpSpPr>
        <p:sp>
          <p:nvSpPr>
            <p:cNvPr id="9" name="Freeform 9"/>
            <p:cNvSpPr/>
            <p:nvPr/>
          </p:nvSpPr>
          <p:spPr>
            <a:xfrm>
              <a:off x="0" y="0"/>
              <a:ext cx="2078426" cy="569216"/>
            </a:xfrm>
            <a:custGeom>
              <a:avLst/>
              <a:gdLst/>
              <a:ahLst/>
              <a:cxnLst/>
              <a:rect l="l" t="t" r="r" b="b"/>
              <a:pathLst>
                <a:path w="2078426" h="569216">
                  <a:moveTo>
                    <a:pt x="50033" y="0"/>
                  </a:moveTo>
                  <a:lnTo>
                    <a:pt x="2028392" y="0"/>
                  </a:lnTo>
                  <a:cubicBezTo>
                    <a:pt x="2056025" y="0"/>
                    <a:pt x="2078426" y="22401"/>
                    <a:pt x="2078426" y="50033"/>
                  </a:cubicBezTo>
                  <a:lnTo>
                    <a:pt x="2078426" y="519183"/>
                  </a:lnTo>
                  <a:cubicBezTo>
                    <a:pt x="2078426" y="546815"/>
                    <a:pt x="2056025" y="569216"/>
                    <a:pt x="2028392" y="569216"/>
                  </a:cubicBezTo>
                  <a:lnTo>
                    <a:pt x="50033" y="569216"/>
                  </a:lnTo>
                  <a:cubicBezTo>
                    <a:pt x="22401" y="569216"/>
                    <a:pt x="0" y="546815"/>
                    <a:pt x="0" y="519183"/>
                  </a:cubicBezTo>
                  <a:lnTo>
                    <a:pt x="0" y="50033"/>
                  </a:lnTo>
                  <a:cubicBezTo>
                    <a:pt x="0" y="22401"/>
                    <a:pt x="22401" y="0"/>
                    <a:pt x="50033" y="0"/>
                  </a:cubicBezTo>
                  <a:close/>
                </a:path>
              </a:pathLst>
            </a:custGeom>
            <a:solidFill>
              <a:srgbClr val="4FCDCC"/>
            </a:solidFill>
          </p:spPr>
        </p:sp>
        <p:sp>
          <p:nvSpPr>
            <p:cNvPr id="10" name="TextBox 10"/>
            <p:cNvSpPr txBox="1"/>
            <p:nvPr/>
          </p:nvSpPr>
          <p:spPr>
            <a:xfrm>
              <a:off x="0" y="-38100"/>
              <a:ext cx="2078426" cy="607316"/>
            </a:xfrm>
            <a:prstGeom prst="rect">
              <a:avLst/>
            </a:prstGeom>
          </p:spPr>
          <p:txBody>
            <a:bodyPr lIns="50800" tIns="50800" rIns="50800" bIns="50800" rtlCol="0" anchor="ctr"/>
            <a:lstStyle/>
            <a:p>
              <a:pPr algn="ctr">
                <a:lnSpc>
                  <a:spcPts val="2160"/>
                </a:lnSpc>
              </a:pPr>
              <a:endParaRPr/>
            </a:p>
          </p:txBody>
        </p:sp>
      </p:grpSp>
      <p:grpSp>
        <p:nvGrpSpPr>
          <p:cNvPr id="11" name="Group 11"/>
          <p:cNvGrpSpPr/>
          <p:nvPr/>
        </p:nvGrpSpPr>
        <p:grpSpPr>
          <a:xfrm>
            <a:off x="9921596" y="2995375"/>
            <a:ext cx="7337704" cy="2148125"/>
            <a:chOff x="0" y="0"/>
            <a:chExt cx="1932564" cy="565761"/>
          </a:xfrm>
        </p:grpSpPr>
        <p:sp>
          <p:nvSpPr>
            <p:cNvPr id="12" name="Freeform 12"/>
            <p:cNvSpPr/>
            <p:nvPr/>
          </p:nvSpPr>
          <p:spPr>
            <a:xfrm>
              <a:off x="0" y="0"/>
              <a:ext cx="1932564" cy="565761"/>
            </a:xfrm>
            <a:custGeom>
              <a:avLst/>
              <a:gdLst/>
              <a:ahLst/>
              <a:cxnLst/>
              <a:rect l="l" t="t" r="r" b="b"/>
              <a:pathLst>
                <a:path w="1932564" h="565761">
                  <a:moveTo>
                    <a:pt x="53809" y="0"/>
                  </a:moveTo>
                  <a:lnTo>
                    <a:pt x="1878755" y="0"/>
                  </a:lnTo>
                  <a:cubicBezTo>
                    <a:pt x="1893026" y="0"/>
                    <a:pt x="1906712" y="5669"/>
                    <a:pt x="1916804" y="15760"/>
                  </a:cubicBezTo>
                  <a:cubicBezTo>
                    <a:pt x="1926895" y="25852"/>
                    <a:pt x="1932564" y="39538"/>
                    <a:pt x="1932564" y="53809"/>
                  </a:cubicBezTo>
                  <a:lnTo>
                    <a:pt x="1932564" y="511952"/>
                  </a:lnTo>
                  <a:cubicBezTo>
                    <a:pt x="1932564" y="541670"/>
                    <a:pt x="1908473" y="565761"/>
                    <a:pt x="1878755" y="565761"/>
                  </a:cubicBezTo>
                  <a:lnTo>
                    <a:pt x="53809" y="565761"/>
                  </a:lnTo>
                  <a:cubicBezTo>
                    <a:pt x="24091" y="565761"/>
                    <a:pt x="0" y="541670"/>
                    <a:pt x="0" y="511952"/>
                  </a:cubicBezTo>
                  <a:lnTo>
                    <a:pt x="0" y="53809"/>
                  </a:lnTo>
                  <a:cubicBezTo>
                    <a:pt x="0" y="24091"/>
                    <a:pt x="24091" y="0"/>
                    <a:pt x="53809" y="0"/>
                  </a:cubicBezTo>
                  <a:close/>
                </a:path>
              </a:pathLst>
            </a:custGeom>
            <a:solidFill>
              <a:srgbClr val="4FCDCC"/>
            </a:solidFill>
          </p:spPr>
        </p:sp>
        <p:sp>
          <p:nvSpPr>
            <p:cNvPr id="13" name="TextBox 13"/>
            <p:cNvSpPr txBox="1"/>
            <p:nvPr/>
          </p:nvSpPr>
          <p:spPr>
            <a:xfrm>
              <a:off x="0" y="-38100"/>
              <a:ext cx="1932564" cy="603861"/>
            </a:xfrm>
            <a:prstGeom prst="rect">
              <a:avLst/>
            </a:prstGeom>
          </p:spPr>
          <p:txBody>
            <a:bodyPr lIns="50800" tIns="50800" rIns="50800" bIns="50800" rtlCol="0" anchor="ctr"/>
            <a:lstStyle/>
            <a:p>
              <a:pPr algn="ctr">
                <a:lnSpc>
                  <a:spcPts val="2160"/>
                </a:lnSpc>
              </a:pPr>
              <a:endParaRPr/>
            </a:p>
          </p:txBody>
        </p:sp>
      </p:grpSp>
      <p:sp>
        <p:nvSpPr>
          <p:cNvPr id="14" name="Freeform 14"/>
          <p:cNvSpPr/>
          <p:nvPr/>
        </p:nvSpPr>
        <p:spPr>
          <a:xfrm>
            <a:off x="8801046" y="3678493"/>
            <a:ext cx="910451" cy="927311"/>
          </a:xfrm>
          <a:custGeom>
            <a:avLst/>
            <a:gdLst/>
            <a:ahLst/>
            <a:cxnLst/>
            <a:rect l="l" t="t" r="r" b="b"/>
            <a:pathLst>
              <a:path w="910451" h="927311">
                <a:moveTo>
                  <a:pt x="0" y="0"/>
                </a:moveTo>
                <a:lnTo>
                  <a:pt x="910451" y="0"/>
                </a:lnTo>
                <a:lnTo>
                  <a:pt x="910451" y="927311"/>
                </a:lnTo>
                <a:lnTo>
                  <a:pt x="0" y="927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6031994" y="4062879"/>
            <a:ext cx="935586" cy="935586"/>
          </a:xfrm>
          <a:custGeom>
            <a:avLst/>
            <a:gdLst/>
            <a:ahLst/>
            <a:cxnLst/>
            <a:rect l="l" t="t" r="r" b="b"/>
            <a:pathLst>
              <a:path w="935586" h="935586">
                <a:moveTo>
                  <a:pt x="0" y="0"/>
                </a:moveTo>
                <a:lnTo>
                  <a:pt x="935586" y="0"/>
                </a:lnTo>
                <a:lnTo>
                  <a:pt x="935586" y="935586"/>
                </a:lnTo>
                <a:lnTo>
                  <a:pt x="0" y="935586"/>
                </a:lnTo>
                <a:lnTo>
                  <a:pt x="0" y="0"/>
                </a:lnTo>
                <a:close/>
              </a:path>
            </a:pathLst>
          </a:custGeom>
          <a:blipFill>
            <a:blip r:embed="rId5"/>
            <a:stretch>
              <a:fillRect/>
            </a:stretch>
          </a:blipFill>
        </p:spPr>
      </p:sp>
      <p:sp>
        <p:nvSpPr>
          <p:cNvPr id="16" name="Freeform 16"/>
          <p:cNvSpPr/>
          <p:nvPr/>
        </p:nvSpPr>
        <p:spPr>
          <a:xfrm>
            <a:off x="7319293" y="4062879"/>
            <a:ext cx="910252" cy="910252"/>
          </a:xfrm>
          <a:custGeom>
            <a:avLst/>
            <a:gdLst/>
            <a:ahLst/>
            <a:cxnLst/>
            <a:rect l="l" t="t" r="r" b="b"/>
            <a:pathLst>
              <a:path w="910252" h="910252">
                <a:moveTo>
                  <a:pt x="0" y="0"/>
                </a:moveTo>
                <a:lnTo>
                  <a:pt x="910253" y="0"/>
                </a:lnTo>
                <a:lnTo>
                  <a:pt x="910253" y="910252"/>
                </a:lnTo>
                <a:lnTo>
                  <a:pt x="0" y="910252"/>
                </a:lnTo>
                <a:lnTo>
                  <a:pt x="0" y="0"/>
                </a:lnTo>
                <a:close/>
              </a:path>
            </a:pathLst>
          </a:custGeom>
          <a:blipFill>
            <a:blip r:embed="rId6"/>
            <a:stretch>
              <a:fillRect/>
            </a:stretch>
          </a:blipFill>
        </p:spPr>
      </p:sp>
      <p:sp>
        <p:nvSpPr>
          <p:cNvPr id="17" name="TextBox 17"/>
          <p:cNvSpPr txBox="1"/>
          <p:nvPr/>
        </p:nvSpPr>
        <p:spPr>
          <a:xfrm>
            <a:off x="1056640" y="92401"/>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Background</a:t>
            </a:r>
          </a:p>
        </p:txBody>
      </p:sp>
      <p:sp>
        <p:nvSpPr>
          <p:cNvPr id="18" name="TextBox 18"/>
          <p:cNvSpPr txBox="1"/>
          <p:nvPr/>
        </p:nvSpPr>
        <p:spPr>
          <a:xfrm>
            <a:off x="1056640" y="1886954"/>
            <a:ext cx="10190480" cy="704850"/>
          </a:xfrm>
          <a:prstGeom prst="rect">
            <a:avLst/>
          </a:prstGeom>
        </p:spPr>
        <p:txBody>
          <a:bodyPr lIns="0" tIns="0" rIns="0" bIns="0" rtlCol="0" anchor="t">
            <a:spAutoFit/>
          </a:bodyPr>
          <a:lstStyle/>
          <a:p>
            <a:pPr algn="l">
              <a:lnSpc>
                <a:spcPts val="4920"/>
              </a:lnSpc>
            </a:pPr>
            <a:r>
              <a:rPr lang="en-US" sz="4100" spc="38">
                <a:solidFill>
                  <a:srgbClr val="000000"/>
                </a:solidFill>
                <a:latin typeface="Calibri (MS)"/>
                <a:ea typeface="Calibri (MS)"/>
                <a:cs typeface="Calibri (MS)"/>
                <a:sym typeface="Calibri (MS)"/>
              </a:rPr>
              <a:t>What Is the Agentic Data Workflow System?</a:t>
            </a:r>
          </a:p>
        </p:txBody>
      </p:sp>
      <p:sp>
        <p:nvSpPr>
          <p:cNvPr id="19" name="TextBox 19"/>
          <p:cNvSpPr txBox="1"/>
          <p:nvPr/>
        </p:nvSpPr>
        <p:spPr>
          <a:xfrm>
            <a:off x="335489" y="3300879"/>
            <a:ext cx="7779668" cy="1436291"/>
          </a:xfrm>
          <a:prstGeom prst="rect">
            <a:avLst/>
          </a:prstGeom>
        </p:spPr>
        <p:txBody>
          <a:bodyPr wrap="square" lIns="0" tIns="0" rIns="0" bIns="0" rtlCol="0" anchor="t">
            <a:spAutoFit/>
          </a:bodyPr>
          <a:lstStyle/>
          <a:p>
            <a:pPr algn="ctr">
              <a:lnSpc>
                <a:spcPts val="5639"/>
              </a:lnSpc>
            </a:pPr>
            <a:r>
              <a:rPr lang="en-US" sz="4699" spc="43" dirty="0">
                <a:solidFill>
                  <a:srgbClr val="000000"/>
                </a:solidFill>
                <a:latin typeface="Calibri (MS)"/>
                <a:ea typeface="Calibri (MS)"/>
                <a:cs typeface="Calibri (MS)"/>
                <a:sym typeface="Calibri (MS)"/>
              </a:rPr>
              <a:t>Automate Pipeline Construction</a:t>
            </a:r>
          </a:p>
        </p:txBody>
      </p:sp>
      <p:sp>
        <p:nvSpPr>
          <p:cNvPr id="20" name="TextBox 20"/>
          <p:cNvSpPr txBox="1"/>
          <p:nvPr/>
        </p:nvSpPr>
        <p:spPr>
          <a:xfrm>
            <a:off x="10510480" y="3332523"/>
            <a:ext cx="5355255" cy="1524000"/>
          </a:xfrm>
          <a:prstGeom prst="rect">
            <a:avLst/>
          </a:prstGeom>
        </p:spPr>
        <p:txBody>
          <a:bodyPr lIns="0" tIns="0" rIns="0" bIns="0" rtlCol="0" anchor="t">
            <a:spAutoFit/>
          </a:bodyPr>
          <a:lstStyle/>
          <a:p>
            <a:pPr algn="ctr">
              <a:lnSpc>
                <a:spcPts val="5640"/>
              </a:lnSpc>
            </a:pPr>
            <a:r>
              <a:rPr lang="en-US" sz="4700" spc="43">
                <a:solidFill>
                  <a:srgbClr val="000000"/>
                </a:solidFill>
                <a:latin typeface="Calibri (MS)"/>
                <a:ea typeface="Calibri (MS)"/>
                <a:cs typeface="Calibri (MS)"/>
                <a:sym typeface="Calibri (MS)"/>
              </a:rPr>
              <a:t>Using a System of Agents</a:t>
            </a:r>
          </a:p>
        </p:txBody>
      </p:sp>
      <p:sp>
        <p:nvSpPr>
          <p:cNvPr id="21" name="TextBox 21"/>
          <p:cNvSpPr txBox="1"/>
          <p:nvPr/>
        </p:nvSpPr>
        <p:spPr>
          <a:xfrm>
            <a:off x="1996544" y="6770427"/>
            <a:ext cx="14294911" cy="1102866"/>
          </a:xfrm>
          <a:prstGeom prst="rect">
            <a:avLst/>
          </a:prstGeom>
        </p:spPr>
        <p:txBody>
          <a:bodyPr wrap="square" lIns="0" tIns="0" rIns="0" bIns="0" rtlCol="0" anchor="t">
            <a:spAutoFit/>
          </a:bodyPr>
          <a:lstStyle/>
          <a:p>
            <a:pPr algn="ctr">
              <a:lnSpc>
                <a:spcPts val="4320"/>
              </a:lnSpc>
              <a:spcBef>
                <a:spcPct val="0"/>
              </a:spcBef>
            </a:pPr>
            <a:r>
              <a:rPr lang="en-US" sz="3600" spc="33" dirty="0">
                <a:solidFill>
                  <a:srgbClr val="000000"/>
                </a:solidFill>
                <a:latin typeface="Calibri (MS)"/>
                <a:ea typeface="Calibri (MS)"/>
                <a:cs typeface="Calibri (MS)"/>
                <a:sym typeface="Calibri (MS)"/>
              </a:rPr>
              <a:t>This project aims to develop a deterministic agentic system that simplifies data workflow creation</a:t>
            </a:r>
          </a:p>
        </p:txBody>
      </p:sp>
      <p:sp>
        <p:nvSpPr>
          <p:cNvPr id="22" name="TextBox 22"/>
          <p:cNvSpPr txBox="1"/>
          <p:nvPr/>
        </p:nvSpPr>
        <p:spPr>
          <a:xfrm>
            <a:off x="335489" y="5734050"/>
            <a:ext cx="4455765" cy="704850"/>
          </a:xfrm>
          <a:prstGeom prst="rect">
            <a:avLst/>
          </a:prstGeom>
        </p:spPr>
        <p:txBody>
          <a:bodyPr lIns="0" tIns="0" rIns="0" bIns="0" rtlCol="0" anchor="t">
            <a:spAutoFit/>
          </a:bodyPr>
          <a:lstStyle/>
          <a:p>
            <a:pPr algn="ctr">
              <a:lnSpc>
                <a:spcPts val="4920"/>
              </a:lnSpc>
              <a:spcBef>
                <a:spcPct val="0"/>
              </a:spcBef>
            </a:pPr>
            <a:r>
              <a:rPr lang="en-US" sz="4100" b="1" spc="38" dirty="0">
                <a:solidFill>
                  <a:srgbClr val="000000"/>
                </a:solidFill>
                <a:latin typeface="Calibri (MS) Bold"/>
                <a:ea typeface="Calibri (MS) Bold"/>
                <a:cs typeface="Calibri (MS) Bold"/>
                <a:sym typeface="Calibri (MS) Bold"/>
              </a:rPr>
              <a:t>Problem Statement: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0" y="3"/>
            <a:ext cx="18288000" cy="667265"/>
            <a:chOff x="0" y="0"/>
            <a:chExt cx="24384000" cy="889687"/>
          </a:xfrm>
        </p:grpSpPr>
        <p:sp>
          <p:nvSpPr>
            <p:cNvPr id="5" name="Freeform 5"/>
            <p:cNvSpPr/>
            <p:nvPr/>
          </p:nvSpPr>
          <p:spPr>
            <a:xfrm>
              <a:off x="0" y="0"/>
              <a:ext cx="24384000" cy="889635"/>
            </a:xfrm>
            <a:custGeom>
              <a:avLst/>
              <a:gdLst/>
              <a:ahLst/>
              <a:cxnLst/>
              <a:rect l="l" t="t" r="r" b="b"/>
              <a:pathLst>
                <a:path w="24384000" h="889635">
                  <a:moveTo>
                    <a:pt x="0" y="0"/>
                  </a:moveTo>
                  <a:lnTo>
                    <a:pt x="24384000" y="0"/>
                  </a:lnTo>
                  <a:lnTo>
                    <a:pt x="24384000" y="889635"/>
                  </a:lnTo>
                  <a:lnTo>
                    <a:pt x="0" y="889635"/>
                  </a:lnTo>
                  <a:lnTo>
                    <a:pt x="0" y="0"/>
                  </a:lnTo>
                  <a:close/>
                </a:path>
              </a:pathLst>
            </a:custGeom>
            <a:blipFill>
              <a:blip r:embed="rId2"/>
              <a:stretch>
                <a:fillRect t="-360399" b="-360404"/>
              </a:stretch>
            </a:blipFill>
          </p:spPr>
        </p:sp>
      </p:grpSp>
      <p:grpSp>
        <p:nvGrpSpPr>
          <p:cNvPr id="6" name="Group 6"/>
          <p:cNvGrpSpPr/>
          <p:nvPr/>
        </p:nvGrpSpPr>
        <p:grpSpPr>
          <a:xfrm>
            <a:off x="0" y="-113576"/>
            <a:ext cx="18288000" cy="1293018"/>
            <a:chOff x="0" y="0"/>
            <a:chExt cx="24384000" cy="1724024"/>
          </a:xfrm>
        </p:grpSpPr>
        <p:sp>
          <p:nvSpPr>
            <p:cNvPr id="7" name="Freeform 7"/>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sp>
        <p:nvSpPr>
          <p:cNvPr id="8" name="Freeform 8"/>
          <p:cNvSpPr/>
          <p:nvPr/>
        </p:nvSpPr>
        <p:spPr>
          <a:xfrm>
            <a:off x="859956" y="1356063"/>
            <a:ext cx="16128103" cy="8930937"/>
          </a:xfrm>
          <a:custGeom>
            <a:avLst/>
            <a:gdLst/>
            <a:ahLst/>
            <a:cxnLst/>
            <a:rect l="l" t="t" r="r" b="b"/>
            <a:pathLst>
              <a:path w="16128103" h="8930937">
                <a:moveTo>
                  <a:pt x="0" y="0"/>
                </a:moveTo>
                <a:lnTo>
                  <a:pt x="16128102" y="0"/>
                </a:lnTo>
                <a:lnTo>
                  <a:pt x="16128102" y="8930937"/>
                </a:lnTo>
                <a:lnTo>
                  <a:pt x="0" y="8930937"/>
                </a:lnTo>
                <a:lnTo>
                  <a:pt x="0" y="0"/>
                </a:lnTo>
                <a:close/>
              </a:path>
            </a:pathLst>
          </a:custGeom>
          <a:blipFill>
            <a:blip r:embed="rId3"/>
            <a:stretch>
              <a:fillRect/>
            </a:stretch>
          </a:blipFill>
        </p:spPr>
      </p:sp>
      <p:sp>
        <p:nvSpPr>
          <p:cNvPr id="9" name="TextBox 9"/>
          <p:cNvSpPr txBox="1"/>
          <p:nvPr/>
        </p:nvSpPr>
        <p:spPr>
          <a:xfrm>
            <a:off x="1056640" y="92401"/>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System Architecture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60" y="-14284"/>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7" name="TextBox 7"/>
          <p:cNvSpPr txBox="1"/>
          <p:nvPr/>
        </p:nvSpPr>
        <p:spPr>
          <a:xfrm>
            <a:off x="982980" y="108349"/>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Class Diagram</a:t>
            </a:r>
          </a:p>
        </p:txBody>
      </p:sp>
      <p:pic>
        <p:nvPicPr>
          <p:cNvPr id="11" name="Picture 10">
            <a:extLst>
              <a:ext uri="{FF2B5EF4-FFF2-40B4-BE49-F238E27FC236}">
                <a16:creationId xmlns:a16="http://schemas.microsoft.com/office/drawing/2014/main" id="{B7257B76-E27D-43B3-A25F-CFB4B7352E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1379702"/>
            <a:ext cx="12442378" cy="885026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0" y="3"/>
            <a:ext cx="18288000" cy="667265"/>
            <a:chOff x="0" y="0"/>
            <a:chExt cx="24384000" cy="889687"/>
          </a:xfrm>
        </p:grpSpPr>
        <p:sp>
          <p:nvSpPr>
            <p:cNvPr id="5" name="Freeform 5"/>
            <p:cNvSpPr/>
            <p:nvPr/>
          </p:nvSpPr>
          <p:spPr>
            <a:xfrm>
              <a:off x="0" y="0"/>
              <a:ext cx="24384000" cy="889635"/>
            </a:xfrm>
            <a:custGeom>
              <a:avLst/>
              <a:gdLst/>
              <a:ahLst/>
              <a:cxnLst/>
              <a:rect l="l" t="t" r="r" b="b"/>
              <a:pathLst>
                <a:path w="24384000" h="889635">
                  <a:moveTo>
                    <a:pt x="0" y="0"/>
                  </a:moveTo>
                  <a:lnTo>
                    <a:pt x="24384000" y="0"/>
                  </a:lnTo>
                  <a:lnTo>
                    <a:pt x="24384000" y="889635"/>
                  </a:lnTo>
                  <a:lnTo>
                    <a:pt x="0" y="889635"/>
                  </a:lnTo>
                  <a:lnTo>
                    <a:pt x="0" y="0"/>
                  </a:lnTo>
                  <a:close/>
                </a:path>
              </a:pathLst>
            </a:custGeom>
            <a:blipFill>
              <a:blip r:embed="rId2"/>
              <a:stretch>
                <a:fillRect t="-360399" b="-360404"/>
              </a:stretch>
            </a:blipFill>
          </p:spPr>
        </p:sp>
      </p:grpSp>
      <p:grpSp>
        <p:nvGrpSpPr>
          <p:cNvPr id="6" name="Group 6"/>
          <p:cNvGrpSpPr/>
          <p:nvPr/>
        </p:nvGrpSpPr>
        <p:grpSpPr>
          <a:xfrm>
            <a:off x="0" y="3"/>
            <a:ext cx="18288000" cy="1293018"/>
            <a:chOff x="0" y="0"/>
            <a:chExt cx="24384000" cy="1724024"/>
          </a:xfrm>
        </p:grpSpPr>
        <p:sp>
          <p:nvSpPr>
            <p:cNvPr id="7" name="Freeform 7"/>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sp>
        <p:nvSpPr>
          <p:cNvPr id="8" name="Freeform 8"/>
          <p:cNvSpPr/>
          <p:nvPr/>
        </p:nvSpPr>
        <p:spPr>
          <a:xfrm>
            <a:off x="2031849" y="1293021"/>
            <a:ext cx="13731741" cy="9183102"/>
          </a:xfrm>
          <a:custGeom>
            <a:avLst/>
            <a:gdLst/>
            <a:ahLst/>
            <a:cxnLst/>
            <a:rect l="l" t="t" r="r" b="b"/>
            <a:pathLst>
              <a:path w="13731741" h="9183102">
                <a:moveTo>
                  <a:pt x="0" y="0"/>
                </a:moveTo>
                <a:lnTo>
                  <a:pt x="13731741" y="0"/>
                </a:lnTo>
                <a:lnTo>
                  <a:pt x="13731741" y="9183102"/>
                </a:lnTo>
                <a:lnTo>
                  <a:pt x="0" y="9183102"/>
                </a:lnTo>
                <a:lnTo>
                  <a:pt x="0" y="0"/>
                </a:lnTo>
                <a:close/>
              </a:path>
            </a:pathLst>
          </a:custGeom>
          <a:blipFill>
            <a:blip r:embed="rId3"/>
            <a:stretch>
              <a:fillRect/>
            </a:stretch>
          </a:blipFill>
        </p:spPr>
      </p:sp>
      <p:sp>
        <p:nvSpPr>
          <p:cNvPr id="9" name="TextBox 9"/>
          <p:cNvSpPr txBox="1"/>
          <p:nvPr/>
        </p:nvSpPr>
        <p:spPr>
          <a:xfrm>
            <a:off x="1028700" y="108349"/>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Sequence Diagram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1703607" y="2198558"/>
            <a:ext cx="21695214" cy="4041399"/>
          </a:xfrm>
          <a:custGeom>
            <a:avLst/>
            <a:gdLst/>
            <a:ahLst/>
            <a:cxnLst/>
            <a:rect l="l" t="t" r="r" b="b"/>
            <a:pathLst>
              <a:path w="21695214" h="4041399">
                <a:moveTo>
                  <a:pt x="0" y="0"/>
                </a:moveTo>
                <a:lnTo>
                  <a:pt x="21695214" y="0"/>
                </a:lnTo>
                <a:lnTo>
                  <a:pt x="21695214" y="4041398"/>
                </a:lnTo>
                <a:lnTo>
                  <a:pt x="0" y="4041398"/>
                </a:lnTo>
                <a:lnTo>
                  <a:pt x="0" y="0"/>
                </a:lnTo>
                <a:close/>
              </a:path>
            </a:pathLst>
          </a:custGeom>
          <a:blipFill>
            <a:blip r:embed="rId4"/>
            <a:stretch>
              <a:fillRect l="-8" r="-8"/>
            </a:stretch>
          </a:blipFill>
        </p:spPr>
      </p:sp>
      <p:sp>
        <p:nvSpPr>
          <p:cNvPr id="8" name="TextBox 8"/>
          <p:cNvSpPr txBox="1"/>
          <p:nvPr/>
        </p:nvSpPr>
        <p:spPr>
          <a:xfrm>
            <a:off x="1104706" y="1350833"/>
            <a:ext cx="3325564" cy="704850"/>
          </a:xfrm>
          <a:prstGeom prst="rect">
            <a:avLst/>
          </a:prstGeom>
        </p:spPr>
        <p:txBody>
          <a:bodyPr lIns="0" tIns="0" rIns="0" bIns="0" rtlCol="0" anchor="t">
            <a:spAutoFit/>
          </a:bodyPr>
          <a:lstStyle/>
          <a:p>
            <a:pPr algn="ctr">
              <a:lnSpc>
                <a:spcPts val="4919"/>
              </a:lnSpc>
              <a:spcBef>
                <a:spcPct val="0"/>
              </a:spcBef>
            </a:pPr>
            <a:r>
              <a:rPr lang="en-US" sz="4099" b="1" spc="38">
                <a:solidFill>
                  <a:srgbClr val="000000"/>
                </a:solidFill>
                <a:latin typeface="Calibri (MS) Bold"/>
                <a:ea typeface="Calibri (MS) Bold"/>
                <a:cs typeface="Calibri (MS) Bold"/>
                <a:sym typeface="Calibri (MS) Bold"/>
              </a:rPr>
              <a:t>Scenario Agent</a:t>
            </a:r>
          </a:p>
        </p:txBody>
      </p:sp>
      <p:sp>
        <p:nvSpPr>
          <p:cNvPr id="9" name="TextBox 9"/>
          <p:cNvSpPr txBox="1"/>
          <p:nvPr/>
        </p:nvSpPr>
        <p:spPr>
          <a:xfrm>
            <a:off x="859800" y="6659056"/>
            <a:ext cx="3074343"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Responsibilities:</a:t>
            </a:r>
          </a:p>
        </p:txBody>
      </p:sp>
      <p:sp>
        <p:nvSpPr>
          <p:cNvPr id="10" name="TextBox 10"/>
          <p:cNvSpPr txBox="1"/>
          <p:nvPr/>
        </p:nvSpPr>
        <p:spPr>
          <a:xfrm>
            <a:off x="875650" y="7501532"/>
            <a:ext cx="15101047" cy="1152525"/>
          </a:xfrm>
          <a:prstGeom prst="rect">
            <a:avLst/>
          </a:prstGeom>
        </p:spPr>
        <p:txBody>
          <a:bodyPr lIns="0" tIns="0" rIns="0" bIns="0" rtlCol="0" anchor="t">
            <a:spAutoFit/>
          </a:bodyPr>
          <a:lstStyle/>
          <a:p>
            <a:pPr algn="l">
              <a:lnSpc>
                <a:spcPts val="4320"/>
              </a:lnSpc>
              <a:spcBef>
                <a:spcPct val="0"/>
              </a:spcBef>
            </a:pPr>
            <a:r>
              <a:rPr lang="en-US" sz="3600" spc="33" dirty="0">
                <a:solidFill>
                  <a:srgbClr val="000000"/>
                </a:solidFill>
                <a:latin typeface="Calibri (MS)"/>
                <a:ea typeface="Calibri (MS)"/>
                <a:cs typeface="Calibri (MS)"/>
                <a:sym typeface="Calibri (MS)"/>
              </a:rPr>
              <a:t>1. Determines the optimal pipeline configuration based on the user requirements</a:t>
            </a:r>
          </a:p>
        </p:txBody>
      </p:sp>
      <p:sp>
        <p:nvSpPr>
          <p:cNvPr id="11" name="TextBox 11"/>
          <p:cNvSpPr txBox="1"/>
          <p:nvPr/>
        </p:nvSpPr>
        <p:spPr>
          <a:xfrm>
            <a:off x="854113" y="8763107"/>
            <a:ext cx="15101047" cy="1152525"/>
          </a:xfrm>
          <a:prstGeom prst="rect">
            <a:avLst/>
          </a:prstGeom>
        </p:spPr>
        <p:txBody>
          <a:bodyPr lIns="0" tIns="0" rIns="0" bIns="0" rtlCol="0" anchor="t">
            <a:spAutoFit/>
          </a:bodyPr>
          <a:lstStyle/>
          <a:p>
            <a:pPr algn="l">
              <a:lnSpc>
                <a:spcPts val="4320"/>
              </a:lnSpc>
              <a:spcBef>
                <a:spcPct val="0"/>
              </a:spcBef>
            </a:pPr>
            <a:r>
              <a:rPr lang="en-US" sz="3600" spc="33" dirty="0">
                <a:solidFill>
                  <a:srgbClr val="000000"/>
                </a:solidFill>
                <a:latin typeface="Calibri (MS)"/>
                <a:ea typeface="Calibri (MS)"/>
                <a:cs typeface="Calibri (MS)"/>
                <a:sym typeface="Calibri (MS)"/>
              </a:rPr>
              <a:t>2. Searches and provides any other compatible tools alternatives the user may wish to use</a:t>
            </a:r>
          </a:p>
        </p:txBody>
      </p:sp>
      <p:sp>
        <p:nvSpPr>
          <p:cNvPr id="12" name="TextBox 12"/>
          <p:cNvSpPr txBox="1"/>
          <p:nvPr/>
        </p:nvSpPr>
        <p:spPr>
          <a:xfrm>
            <a:off x="1056640" y="92401"/>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Agentic WorkFlow</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E3BD5184-2922-42AD-B531-EEBD726FDBF7}"/>
              </a:ext>
            </a:extLst>
          </p:cNvPr>
          <p:cNvSpPr/>
          <p:nvPr/>
        </p:nvSpPr>
        <p:spPr>
          <a:xfrm>
            <a:off x="5715000" y="3695700"/>
            <a:ext cx="4781550" cy="587993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grpSp>
        <p:nvGrpSpPr>
          <p:cNvPr id="9" name="Group 9"/>
          <p:cNvGrpSpPr/>
          <p:nvPr/>
        </p:nvGrpSpPr>
        <p:grpSpPr>
          <a:xfrm>
            <a:off x="8279617" y="4199677"/>
            <a:ext cx="1507950" cy="1562650"/>
            <a:chOff x="0" y="0"/>
            <a:chExt cx="615950" cy="628523"/>
          </a:xfrm>
        </p:grpSpPr>
        <p:sp>
          <p:nvSpPr>
            <p:cNvPr id="10" name="Freeform 10"/>
            <p:cNvSpPr/>
            <p:nvPr/>
          </p:nvSpPr>
          <p:spPr>
            <a:xfrm>
              <a:off x="0" y="0"/>
              <a:ext cx="615950" cy="628523"/>
            </a:xfrm>
            <a:custGeom>
              <a:avLst/>
              <a:gdLst/>
              <a:ahLst/>
              <a:cxnLst/>
              <a:rect l="l" t="t" r="r" b="b"/>
              <a:pathLst>
                <a:path w="615950" h="628523">
                  <a:moveTo>
                    <a:pt x="168829" y="0"/>
                  </a:moveTo>
                  <a:lnTo>
                    <a:pt x="447122" y="0"/>
                  </a:lnTo>
                  <a:cubicBezTo>
                    <a:pt x="540363" y="0"/>
                    <a:pt x="615950" y="75587"/>
                    <a:pt x="615950" y="168829"/>
                  </a:cubicBezTo>
                  <a:lnTo>
                    <a:pt x="615950" y="459694"/>
                  </a:lnTo>
                  <a:cubicBezTo>
                    <a:pt x="615950" y="504470"/>
                    <a:pt x="598163" y="547412"/>
                    <a:pt x="566502" y="579074"/>
                  </a:cubicBezTo>
                  <a:cubicBezTo>
                    <a:pt x="534840" y="610735"/>
                    <a:pt x="491898" y="628523"/>
                    <a:pt x="447122" y="628523"/>
                  </a:cubicBezTo>
                  <a:lnTo>
                    <a:pt x="168829" y="628523"/>
                  </a:lnTo>
                  <a:cubicBezTo>
                    <a:pt x="75587" y="628523"/>
                    <a:pt x="0" y="552935"/>
                    <a:pt x="0" y="459694"/>
                  </a:cubicBezTo>
                  <a:lnTo>
                    <a:pt x="0" y="168829"/>
                  </a:lnTo>
                  <a:cubicBezTo>
                    <a:pt x="0" y="75587"/>
                    <a:pt x="75587" y="0"/>
                    <a:pt x="168829" y="0"/>
                  </a:cubicBezTo>
                  <a:close/>
                </a:path>
              </a:pathLst>
            </a:custGeom>
            <a:solidFill>
              <a:srgbClr val="C0C9E4"/>
            </a:solidFill>
          </p:spPr>
        </p:sp>
        <p:sp>
          <p:nvSpPr>
            <p:cNvPr id="11" name="TextBox 11"/>
            <p:cNvSpPr txBox="1"/>
            <p:nvPr/>
          </p:nvSpPr>
          <p:spPr>
            <a:xfrm>
              <a:off x="0" y="-38100"/>
              <a:ext cx="615950" cy="666623"/>
            </a:xfrm>
            <a:prstGeom prst="rect">
              <a:avLst/>
            </a:prstGeom>
          </p:spPr>
          <p:txBody>
            <a:bodyPr lIns="50800" tIns="50800" rIns="50800" bIns="50800" rtlCol="0" anchor="ctr"/>
            <a:lstStyle/>
            <a:p>
              <a:pPr algn="ctr">
                <a:lnSpc>
                  <a:spcPts val="2160"/>
                </a:lnSpc>
              </a:pPr>
              <a:endParaRPr/>
            </a:p>
          </p:txBody>
        </p:sp>
      </p:grpSp>
      <p:sp>
        <p:nvSpPr>
          <p:cNvPr id="12" name="Freeform 12"/>
          <p:cNvSpPr/>
          <p:nvPr/>
        </p:nvSpPr>
        <p:spPr>
          <a:xfrm>
            <a:off x="8383073" y="4410794"/>
            <a:ext cx="1306687" cy="1045689"/>
          </a:xfrm>
          <a:custGeom>
            <a:avLst/>
            <a:gdLst/>
            <a:ahLst/>
            <a:cxnLst/>
            <a:rect l="l" t="t" r="r" b="b"/>
            <a:pathLst>
              <a:path w="2115326" h="1414292">
                <a:moveTo>
                  <a:pt x="0" y="0"/>
                </a:moveTo>
                <a:lnTo>
                  <a:pt x="2115326" y="0"/>
                </a:lnTo>
                <a:lnTo>
                  <a:pt x="2115326" y="1414292"/>
                </a:lnTo>
                <a:lnTo>
                  <a:pt x="0" y="1414292"/>
                </a:lnTo>
                <a:lnTo>
                  <a:pt x="0" y="0"/>
                </a:lnTo>
                <a:close/>
              </a:path>
            </a:pathLst>
          </a:custGeom>
          <a:blipFill>
            <a:blip r:embed="rId4"/>
            <a:stretch>
              <a:fillRect b="-58114"/>
            </a:stretch>
          </a:blipFill>
        </p:spPr>
        <p:txBody>
          <a:bodyPr/>
          <a:lstStyle/>
          <a:p>
            <a:endParaRPr lang="en-US" dirty="0"/>
          </a:p>
        </p:txBody>
      </p:sp>
      <p:grpSp>
        <p:nvGrpSpPr>
          <p:cNvPr id="13" name="Group 13"/>
          <p:cNvGrpSpPr/>
          <p:nvPr/>
        </p:nvGrpSpPr>
        <p:grpSpPr>
          <a:xfrm>
            <a:off x="6252481" y="4217830"/>
            <a:ext cx="1573793" cy="1605916"/>
            <a:chOff x="0" y="0"/>
            <a:chExt cx="615950" cy="628523"/>
          </a:xfrm>
        </p:grpSpPr>
        <p:sp>
          <p:nvSpPr>
            <p:cNvPr id="14" name="Freeform 14"/>
            <p:cNvSpPr/>
            <p:nvPr/>
          </p:nvSpPr>
          <p:spPr>
            <a:xfrm>
              <a:off x="0" y="0"/>
              <a:ext cx="615950" cy="628523"/>
            </a:xfrm>
            <a:custGeom>
              <a:avLst/>
              <a:gdLst/>
              <a:ahLst/>
              <a:cxnLst/>
              <a:rect l="l" t="t" r="r" b="b"/>
              <a:pathLst>
                <a:path w="615950" h="628523">
                  <a:moveTo>
                    <a:pt x="168829" y="0"/>
                  </a:moveTo>
                  <a:lnTo>
                    <a:pt x="447122" y="0"/>
                  </a:lnTo>
                  <a:cubicBezTo>
                    <a:pt x="540363" y="0"/>
                    <a:pt x="615950" y="75587"/>
                    <a:pt x="615950" y="168829"/>
                  </a:cubicBezTo>
                  <a:lnTo>
                    <a:pt x="615950" y="459694"/>
                  </a:lnTo>
                  <a:cubicBezTo>
                    <a:pt x="615950" y="504470"/>
                    <a:pt x="598163" y="547412"/>
                    <a:pt x="566502" y="579074"/>
                  </a:cubicBezTo>
                  <a:cubicBezTo>
                    <a:pt x="534840" y="610735"/>
                    <a:pt x="491898" y="628523"/>
                    <a:pt x="447122" y="628523"/>
                  </a:cubicBezTo>
                  <a:lnTo>
                    <a:pt x="168829" y="628523"/>
                  </a:lnTo>
                  <a:cubicBezTo>
                    <a:pt x="75587" y="628523"/>
                    <a:pt x="0" y="552935"/>
                    <a:pt x="0" y="459694"/>
                  </a:cubicBezTo>
                  <a:lnTo>
                    <a:pt x="0" y="168829"/>
                  </a:lnTo>
                  <a:cubicBezTo>
                    <a:pt x="0" y="75587"/>
                    <a:pt x="75587" y="0"/>
                    <a:pt x="168829" y="0"/>
                  </a:cubicBezTo>
                  <a:close/>
                </a:path>
              </a:pathLst>
            </a:custGeom>
            <a:solidFill>
              <a:srgbClr val="C0C9E4"/>
            </a:solidFill>
          </p:spPr>
        </p:sp>
        <p:sp>
          <p:nvSpPr>
            <p:cNvPr id="15" name="TextBox 15"/>
            <p:cNvSpPr txBox="1"/>
            <p:nvPr/>
          </p:nvSpPr>
          <p:spPr>
            <a:xfrm>
              <a:off x="0" y="-38100"/>
              <a:ext cx="615950" cy="666623"/>
            </a:xfrm>
            <a:prstGeom prst="rect">
              <a:avLst/>
            </a:prstGeom>
          </p:spPr>
          <p:txBody>
            <a:bodyPr lIns="50800" tIns="50800" rIns="50800" bIns="50800" rtlCol="0" anchor="ctr"/>
            <a:lstStyle/>
            <a:p>
              <a:pPr algn="ctr">
                <a:lnSpc>
                  <a:spcPts val="2160"/>
                </a:lnSpc>
              </a:pPr>
              <a:endParaRPr/>
            </a:p>
          </p:txBody>
        </p:sp>
      </p:grpSp>
      <p:sp>
        <p:nvSpPr>
          <p:cNvPr id="16" name="Freeform 16"/>
          <p:cNvSpPr/>
          <p:nvPr/>
        </p:nvSpPr>
        <p:spPr>
          <a:xfrm>
            <a:off x="6149024" y="4410794"/>
            <a:ext cx="1780706" cy="1041660"/>
          </a:xfrm>
          <a:custGeom>
            <a:avLst/>
            <a:gdLst/>
            <a:ahLst/>
            <a:cxnLst/>
            <a:rect l="l" t="t" r="r" b="b"/>
            <a:pathLst>
              <a:path w="2646164" h="1547927">
                <a:moveTo>
                  <a:pt x="0" y="0"/>
                </a:moveTo>
                <a:lnTo>
                  <a:pt x="2646163" y="0"/>
                </a:lnTo>
                <a:lnTo>
                  <a:pt x="2646163" y="1547927"/>
                </a:lnTo>
                <a:lnTo>
                  <a:pt x="0" y="1547927"/>
                </a:lnTo>
                <a:lnTo>
                  <a:pt x="0" y="0"/>
                </a:lnTo>
                <a:close/>
              </a:path>
            </a:pathLst>
          </a:custGeom>
          <a:blipFill>
            <a:blip r:embed="rId5"/>
            <a:stretch>
              <a:fillRect b="-36759"/>
            </a:stretch>
          </a:blipFill>
        </p:spPr>
        <p:txBody>
          <a:bodyPr/>
          <a:lstStyle/>
          <a:p>
            <a:endParaRPr lang="en-US" dirty="0"/>
          </a:p>
        </p:txBody>
      </p:sp>
      <p:grpSp>
        <p:nvGrpSpPr>
          <p:cNvPr id="17" name="Group 17"/>
          <p:cNvGrpSpPr/>
          <p:nvPr/>
        </p:nvGrpSpPr>
        <p:grpSpPr>
          <a:xfrm>
            <a:off x="1616138" y="5107939"/>
            <a:ext cx="1549798" cy="1472795"/>
            <a:chOff x="0" y="0"/>
            <a:chExt cx="615950" cy="628523"/>
          </a:xfrm>
        </p:grpSpPr>
        <p:sp>
          <p:nvSpPr>
            <p:cNvPr id="18" name="Freeform 18"/>
            <p:cNvSpPr/>
            <p:nvPr/>
          </p:nvSpPr>
          <p:spPr>
            <a:xfrm>
              <a:off x="0" y="0"/>
              <a:ext cx="615950" cy="628523"/>
            </a:xfrm>
            <a:custGeom>
              <a:avLst/>
              <a:gdLst/>
              <a:ahLst/>
              <a:cxnLst/>
              <a:rect l="l" t="t" r="r" b="b"/>
              <a:pathLst>
                <a:path w="615950" h="628523">
                  <a:moveTo>
                    <a:pt x="168829" y="0"/>
                  </a:moveTo>
                  <a:lnTo>
                    <a:pt x="447122" y="0"/>
                  </a:lnTo>
                  <a:cubicBezTo>
                    <a:pt x="540363" y="0"/>
                    <a:pt x="615950" y="75587"/>
                    <a:pt x="615950" y="168829"/>
                  </a:cubicBezTo>
                  <a:lnTo>
                    <a:pt x="615950" y="459694"/>
                  </a:lnTo>
                  <a:cubicBezTo>
                    <a:pt x="615950" y="504470"/>
                    <a:pt x="598163" y="547412"/>
                    <a:pt x="566502" y="579074"/>
                  </a:cubicBezTo>
                  <a:cubicBezTo>
                    <a:pt x="534840" y="610735"/>
                    <a:pt x="491898" y="628523"/>
                    <a:pt x="447122" y="628523"/>
                  </a:cubicBezTo>
                  <a:lnTo>
                    <a:pt x="168829" y="628523"/>
                  </a:lnTo>
                  <a:cubicBezTo>
                    <a:pt x="75587" y="628523"/>
                    <a:pt x="0" y="552935"/>
                    <a:pt x="0" y="459694"/>
                  </a:cubicBezTo>
                  <a:lnTo>
                    <a:pt x="0" y="168829"/>
                  </a:lnTo>
                  <a:cubicBezTo>
                    <a:pt x="0" y="75587"/>
                    <a:pt x="75587" y="0"/>
                    <a:pt x="168829" y="0"/>
                  </a:cubicBezTo>
                  <a:close/>
                </a:path>
              </a:pathLst>
            </a:custGeom>
            <a:solidFill>
              <a:srgbClr val="C0C9E4"/>
            </a:solidFill>
          </p:spPr>
        </p:sp>
        <p:sp>
          <p:nvSpPr>
            <p:cNvPr id="19" name="TextBox 19"/>
            <p:cNvSpPr txBox="1"/>
            <p:nvPr/>
          </p:nvSpPr>
          <p:spPr>
            <a:xfrm>
              <a:off x="0" y="-38100"/>
              <a:ext cx="615950" cy="666623"/>
            </a:xfrm>
            <a:prstGeom prst="rect">
              <a:avLst/>
            </a:prstGeom>
          </p:spPr>
          <p:txBody>
            <a:bodyPr lIns="50800" tIns="50800" rIns="50800" bIns="50800" rtlCol="0" anchor="ctr"/>
            <a:lstStyle/>
            <a:p>
              <a:pPr algn="ctr">
                <a:lnSpc>
                  <a:spcPts val="2160"/>
                </a:lnSpc>
              </a:pPr>
              <a:endParaRPr/>
            </a:p>
          </p:txBody>
        </p:sp>
      </p:grpSp>
      <p:sp>
        <p:nvSpPr>
          <p:cNvPr id="20" name="Freeform 20"/>
          <p:cNvSpPr/>
          <p:nvPr/>
        </p:nvSpPr>
        <p:spPr>
          <a:xfrm>
            <a:off x="1892259" y="5352468"/>
            <a:ext cx="1027006" cy="904370"/>
          </a:xfrm>
          <a:custGeom>
            <a:avLst/>
            <a:gdLst/>
            <a:ahLst/>
            <a:cxnLst/>
            <a:rect l="l" t="t" r="r" b="b"/>
            <a:pathLst>
              <a:path w="1664095" h="1465383">
                <a:moveTo>
                  <a:pt x="0" y="0"/>
                </a:moveTo>
                <a:lnTo>
                  <a:pt x="1664095" y="0"/>
                </a:lnTo>
                <a:lnTo>
                  <a:pt x="1664095" y="1465384"/>
                </a:lnTo>
                <a:lnTo>
                  <a:pt x="0" y="1465384"/>
                </a:lnTo>
                <a:lnTo>
                  <a:pt x="0" y="0"/>
                </a:lnTo>
                <a:close/>
              </a:path>
            </a:pathLst>
          </a:custGeom>
          <a:blipFill>
            <a:blip r:embed="rId6"/>
            <a:stretch>
              <a:fillRect b="-88005"/>
            </a:stretch>
          </a:blipFill>
        </p:spPr>
      </p:sp>
      <p:grpSp>
        <p:nvGrpSpPr>
          <p:cNvPr id="21" name="Group 21"/>
          <p:cNvGrpSpPr/>
          <p:nvPr/>
        </p:nvGrpSpPr>
        <p:grpSpPr>
          <a:xfrm>
            <a:off x="7526297" y="7015763"/>
            <a:ext cx="1470629" cy="1518611"/>
            <a:chOff x="0" y="0"/>
            <a:chExt cx="615950" cy="628523"/>
          </a:xfrm>
        </p:grpSpPr>
        <p:sp>
          <p:nvSpPr>
            <p:cNvPr id="22" name="Freeform 22"/>
            <p:cNvSpPr/>
            <p:nvPr/>
          </p:nvSpPr>
          <p:spPr>
            <a:xfrm>
              <a:off x="0" y="0"/>
              <a:ext cx="615950" cy="628523"/>
            </a:xfrm>
            <a:custGeom>
              <a:avLst/>
              <a:gdLst/>
              <a:ahLst/>
              <a:cxnLst/>
              <a:rect l="l" t="t" r="r" b="b"/>
              <a:pathLst>
                <a:path w="615950" h="628523">
                  <a:moveTo>
                    <a:pt x="168829" y="0"/>
                  </a:moveTo>
                  <a:lnTo>
                    <a:pt x="447122" y="0"/>
                  </a:lnTo>
                  <a:cubicBezTo>
                    <a:pt x="540363" y="0"/>
                    <a:pt x="615950" y="75587"/>
                    <a:pt x="615950" y="168829"/>
                  </a:cubicBezTo>
                  <a:lnTo>
                    <a:pt x="615950" y="459694"/>
                  </a:lnTo>
                  <a:cubicBezTo>
                    <a:pt x="615950" y="504470"/>
                    <a:pt x="598163" y="547412"/>
                    <a:pt x="566502" y="579074"/>
                  </a:cubicBezTo>
                  <a:cubicBezTo>
                    <a:pt x="534840" y="610735"/>
                    <a:pt x="491898" y="628523"/>
                    <a:pt x="447122" y="628523"/>
                  </a:cubicBezTo>
                  <a:lnTo>
                    <a:pt x="168829" y="628523"/>
                  </a:lnTo>
                  <a:cubicBezTo>
                    <a:pt x="75587" y="628523"/>
                    <a:pt x="0" y="552935"/>
                    <a:pt x="0" y="459694"/>
                  </a:cubicBezTo>
                  <a:lnTo>
                    <a:pt x="0" y="168829"/>
                  </a:lnTo>
                  <a:cubicBezTo>
                    <a:pt x="0" y="75587"/>
                    <a:pt x="75587" y="0"/>
                    <a:pt x="168829" y="0"/>
                  </a:cubicBezTo>
                  <a:close/>
                </a:path>
              </a:pathLst>
            </a:custGeom>
            <a:solidFill>
              <a:srgbClr val="C0C9E4"/>
            </a:solidFill>
          </p:spPr>
        </p:sp>
        <p:sp>
          <p:nvSpPr>
            <p:cNvPr id="23" name="TextBox 23"/>
            <p:cNvSpPr txBox="1"/>
            <p:nvPr/>
          </p:nvSpPr>
          <p:spPr>
            <a:xfrm>
              <a:off x="0" y="-38100"/>
              <a:ext cx="615950" cy="666623"/>
            </a:xfrm>
            <a:prstGeom prst="rect">
              <a:avLst/>
            </a:prstGeom>
          </p:spPr>
          <p:txBody>
            <a:bodyPr lIns="50800" tIns="50800" rIns="50800" bIns="50800" rtlCol="0" anchor="ctr"/>
            <a:lstStyle/>
            <a:p>
              <a:pPr algn="ctr">
                <a:lnSpc>
                  <a:spcPts val="2160"/>
                </a:lnSpc>
              </a:pPr>
              <a:endParaRPr/>
            </a:p>
          </p:txBody>
        </p:sp>
      </p:grpSp>
      <p:sp>
        <p:nvSpPr>
          <p:cNvPr id="24" name="Freeform 24"/>
          <p:cNvSpPr/>
          <p:nvPr/>
        </p:nvSpPr>
        <p:spPr>
          <a:xfrm>
            <a:off x="7621701" y="7214081"/>
            <a:ext cx="1375226" cy="964929"/>
          </a:xfrm>
          <a:custGeom>
            <a:avLst/>
            <a:gdLst/>
            <a:ahLst/>
            <a:cxnLst/>
            <a:rect l="l" t="t" r="r" b="b"/>
            <a:pathLst>
              <a:path w="2275761" h="1453138">
                <a:moveTo>
                  <a:pt x="0" y="0"/>
                </a:moveTo>
                <a:lnTo>
                  <a:pt x="2275761" y="0"/>
                </a:lnTo>
                <a:lnTo>
                  <a:pt x="2275761" y="1453138"/>
                </a:lnTo>
                <a:lnTo>
                  <a:pt x="0" y="1453138"/>
                </a:lnTo>
                <a:lnTo>
                  <a:pt x="0" y="0"/>
                </a:lnTo>
                <a:close/>
              </a:path>
            </a:pathLst>
          </a:custGeom>
          <a:blipFill>
            <a:blip r:embed="rId7"/>
            <a:stretch>
              <a:fillRect b="-73694"/>
            </a:stretch>
          </a:blipFill>
        </p:spPr>
        <p:txBody>
          <a:bodyPr/>
          <a:lstStyle/>
          <a:p>
            <a:endParaRPr lang="en-US" dirty="0"/>
          </a:p>
        </p:txBody>
      </p:sp>
      <p:grpSp>
        <p:nvGrpSpPr>
          <p:cNvPr id="25" name="Group 25"/>
          <p:cNvGrpSpPr/>
          <p:nvPr/>
        </p:nvGrpSpPr>
        <p:grpSpPr>
          <a:xfrm>
            <a:off x="12588710" y="4897776"/>
            <a:ext cx="1590644" cy="1488063"/>
            <a:chOff x="0" y="0"/>
            <a:chExt cx="615950" cy="628523"/>
          </a:xfrm>
        </p:grpSpPr>
        <p:sp>
          <p:nvSpPr>
            <p:cNvPr id="26" name="Freeform 26"/>
            <p:cNvSpPr/>
            <p:nvPr/>
          </p:nvSpPr>
          <p:spPr>
            <a:xfrm>
              <a:off x="0" y="0"/>
              <a:ext cx="615950" cy="628523"/>
            </a:xfrm>
            <a:custGeom>
              <a:avLst/>
              <a:gdLst/>
              <a:ahLst/>
              <a:cxnLst/>
              <a:rect l="l" t="t" r="r" b="b"/>
              <a:pathLst>
                <a:path w="615950" h="628523">
                  <a:moveTo>
                    <a:pt x="168829" y="0"/>
                  </a:moveTo>
                  <a:lnTo>
                    <a:pt x="447122" y="0"/>
                  </a:lnTo>
                  <a:cubicBezTo>
                    <a:pt x="540363" y="0"/>
                    <a:pt x="615950" y="75587"/>
                    <a:pt x="615950" y="168829"/>
                  </a:cubicBezTo>
                  <a:lnTo>
                    <a:pt x="615950" y="459694"/>
                  </a:lnTo>
                  <a:cubicBezTo>
                    <a:pt x="615950" y="504470"/>
                    <a:pt x="598163" y="547412"/>
                    <a:pt x="566502" y="579074"/>
                  </a:cubicBezTo>
                  <a:cubicBezTo>
                    <a:pt x="534840" y="610735"/>
                    <a:pt x="491898" y="628523"/>
                    <a:pt x="447122" y="628523"/>
                  </a:cubicBezTo>
                  <a:lnTo>
                    <a:pt x="168829" y="628523"/>
                  </a:lnTo>
                  <a:cubicBezTo>
                    <a:pt x="75587" y="628523"/>
                    <a:pt x="0" y="552935"/>
                    <a:pt x="0" y="459694"/>
                  </a:cubicBezTo>
                  <a:lnTo>
                    <a:pt x="0" y="168829"/>
                  </a:lnTo>
                  <a:cubicBezTo>
                    <a:pt x="0" y="75587"/>
                    <a:pt x="75587" y="0"/>
                    <a:pt x="168829" y="0"/>
                  </a:cubicBezTo>
                  <a:close/>
                </a:path>
              </a:pathLst>
            </a:custGeom>
            <a:solidFill>
              <a:srgbClr val="C0C9E4"/>
            </a:solidFill>
          </p:spPr>
        </p:sp>
        <p:sp>
          <p:nvSpPr>
            <p:cNvPr id="27" name="TextBox 27"/>
            <p:cNvSpPr txBox="1"/>
            <p:nvPr/>
          </p:nvSpPr>
          <p:spPr>
            <a:xfrm>
              <a:off x="0" y="-38100"/>
              <a:ext cx="615950" cy="666623"/>
            </a:xfrm>
            <a:prstGeom prst="rect">
              <a:avLst/>
            </a:prstGeom>
          </p:spPr>
          <p:txBody>
            <a:bodyPr lIns="50800" tIns="50800" rIns="50800" bIns="50800" rtlCol="0" anchor="ctr"/>
            <a:lstStyle/>
            <a:p>
              <a:pPr algn="ctr">
                <a:lnSpc>
                  <a:spcPts val="2160"/>
                </a:lnSpc>
              </a:pPr>
              <a:endParaRPr/>
            </a:p>
          </p:txBody>
        </p:sp>
      </p:grpSp>
      <p:sp>
        <p:nvSpPr>
          <p:cNvPr id="28" name="Freeform 28"/>
          <p:cNvSpPr/>
          <p:nvPr/>
        </p:nvSpPr>
        <p:spPr>
          <a:xfrm>
            <a:off x="12588710" y="5209655"/>
            <a:ext cx="1511859" cy="899980"/>
          </a:xfrm>
          <a:custGeom>
            <a:avLst/>
            <a:gdLst/>
            <a:ahLst/>
            <a:cxnLst/>
            <a:rect l="l" t="t" r="r" b="b"/>
            <a:pathLst>
              <a:path w="2222851" h="1443308">
                <a:moveTo>
                  <a:pt x="0" y="0"/>
                </a:moveTo>
                <a:lnTo>
                  <a:pt x="2222851" y="0"/>
                </a:lnTo>
                <a:lnTo>
                  <a:pt x="2222851" y="1443309"/>
                </a:lnTo>
                <a:lnTo>
                  <a:pt x="0" y="1443309"/>
                </a:lnTo>
                <a:lnTo>
                  <a:pt x="0" y="0"/>
                </a:lnTo>
                <a:close/>
              </a:path>
            </a:pathLst>
          </a:custGeom>
          <a:blipFill>
            <a:blip r:embed="rId8"/>
            <a:stretch>
              <a:fillRect b="-26288"/>
            </a:stretch>
          </a:blipFill>
        </p:spPr>
        <p:txBody>
          <a:bodyPr/>
          <a:lstStyle/>
          <a:p>
            <a:endParaRPr lang="en-US" dirty="0"/>
          </a:p>
        </p:txBody>
      </p:sp>
      <p:grpSp>
        <p:nvGrpSpPr>
          <p:cNvPr id="29" name="Group 29"/>
          <p:cNvGrpSpPr/>
          <p:nvPr/>
        </p:nvGrpSpPr>
        <p:grpSpPr>
          <a:xfrm>
            <a:off x="15770417" y="4970536"/>
            <a:ext cx="1532726" cy="1293019"/>
            <a:chOff x="0" y="0"/>
            <a:chExt cx="615950" cy="628523"/>
          </a:xfrm>
        </p:grpSpPr>
        <p:sp>
          <p:nvSpPr>
            <p:cNvPr id="30" name="Freeform 30"/>
            <p:cNvSpPr/>
            <p:nvPr/>
          </p:nvSpPr>
          <p:spPr>
            <a:xfrm>
              <a:off x="0" y="0"/>
              <a:ext cx="615950" cy="628523"/>
            </a:xfrm>
            <a:custGeom>
              <a:avLst/>
              <a:gdLst/>
              <a:ahLst/>
              <a:cxnLst/>
              <a:rect l="l" t="t" r="r" b="b"/>
              <a:pathLst>
                <a:path w="615950" h="628523">
                  <a:moveTo>
                    <a:pt x="168829" y="0"/>
                  </a:moveTo>
                  <a:lnTo>
                    <a:pt x="447122" y="0"/>
                  </a:lnTo>
                  <a:cubicBezTo>
                    <a:pt x="540363" y="0"/>
                    <a:pt x="615950" y="75587"/>
                    <a:pt x="615950" y="168829"/>
                  </a:cubicBezTo>
                  <a:lnTo>
                    <a:pt x="615950" y="459694"/>
                  </a:lnTo>
                  <a:cubicBezTo>
                    <a:pt x="615950" y="504470"/>
                    <a:pt x="598163" y="547412"/>
                    <a:pt x="566502" y="579074"/>
                  </a:cubicBezTo>
                  <a:cubicBezTo>
                    <a:pt x="534840" y="610735"/>
                    <a:pt x="491898" y="628523"/>
                    <a:pt x="447122" y="628523"/>
                  </a:cubicBezTo>
                  <a:lnTo>
                    <a:pt x="168829" y="628523"/>
                  </a:lnTo>
                  <a:cubicBezTo>
                    <a:pt x="75587" y="628523"/>
                    <a:pt x="0" y="552935"/>
                    <a:pt x="0" y="459694"/>
                  </a:cubicBezTo>
                  <a:lnTo>
                    <a:pt x="0" y="168829"/>
                  </a:lnTo>
                  <a:cubicBezTo>
                    <a:pt x="0" y="75587"/>
                    <a:pt x="75587" y="0"/>
                    <a:pt x="168829" y="0"/>
                  </a:cubicBezTo>
                  <a:close/>
                </a:path>
              </a:pathLst>
            </a:custGeom>
            <a:solidFill>
              <a:srgbClr val="C0C9E4"/>
            </a:solidFill>
          </p:spPr>
        </p:sp>
        <p:sp>
          <p:nvSpPr>
            <p:cNvPr id="31" name="TextBox 31"/>
            <p:cNvSpPr txBox="1"/>
            <p:nvPr/>
          </p:nvSpPr>
          <p:spPr>
            <a:xfrm>
              <a:off x="0" y="-38100"/>
              <a:ext cx="615950" cy="666623"/>
            </a:xfrm>
            <a:prstGeom prst="rect">
              <a:avLst/>
            </a:prstGeom>
          </p:spPr>
          <p:txBody>
            <a:bodyPr lIns="50800" tIns="50800" rIns="50800" bIns="50800" rtlCol="0" anchor="ctr"/>
            <a:lstStyle/>
            <a:p>
              <a:pPr algn="ctr">
                <a:lnSpc>
                  <a:spcPts val="2160"/>
                </a:lnSpc>
              </a:pPr>
              <a:endParaRPr/>
            </a:p>
          </p:txBody>
        </p:sp>
      </p:grpSp>
      <p:sp>
        <p:nvSpPr>
          <p:cNvPr id="32" name="Freeform 32"/>
          <p:cNvSpPr/>
          <p:nvPr/>
        </p:nvSpPr>
        <p:spPr>
          <a:xfrm>
            <a:off x="15770417" y="5112269"/>
            <a:ext cx="1473740" cy="901545"/>
          </a:xfrm>
          <a:custGeom>
            <a:avLst/>
            <a:gdLst/>
            <a:ahLst/>
            <a:cxnLst/>
            <a:rect l="l" t="t" r="r" b="b"/>
            <a:pathLst>
              <a:path w="2248684" h="1281725">
                <a:moveTo>
                  <a:pt x="0" y="0"/>
                </a:moveTo>
                <a:lnTo>
                  <a:pt x="2248684" y="0"/>
                </a:lnTo>
                <a:lnTo>
                  <a:pt x="2248684" y="1281725"/>
                </a:lnTo>
                <a:lnTo>
                  <a:pt x="0" y="1281725"/>
                </a:lnTo>
                <a:lnTo>
                  <a:pt x="0" y="0"/>
                </a:lnTo>
                <a:close/>
              </a:path>
            </a:pathLst>
          </a:custGeom>
          <a:blipFill>
            <a:blip r:embed="rId9"/>
            <a:stretch>
              <a:fillRect b="-70043"/>
            </a:stretch>
          </a:blipFill>
        </p:spPr>
        <p:txBody>
          <a:bodyPr/>
          <a:lstStyle/>
          <a:p>
            <a:endParaRPr lang="en-US" dirty="0"/>
          </a:p>
        </p:txBody>
      </p:sp>
      <p:sp>
        <p:nvSpPr>
          <p:cNvPr id="33" name="Freeform 33"/>
          <p:cNvSpPr/>
          <p:nvPr/>
        </p:nvSpPr>
        <p:spPr>
          <a:xfrm>
            <a:off x="7526297" y="1684264"/>
            <a:ext cx="1459072" cy="1996011"/>
          </a:xfrm>
          <a:custGeom>
            <a:avLst/>
            <a:gdLst/>
            <a:ahLst/>
            <a:cxnLst/>
            <a:rect l="l" t="t" r="r" b="b"/>
            <a:pathLst>
              <a:path w="1459072" h="1996011">
                <a:moveTo>
                  <a:pt x="0" y="0"/>
                </a:moveTo>
                <a:lnTo>
                  <a:pt x="1459072" y="0"/>
                </a:lnTo>
                <a:lnTo>
                  <a:pt x="1459072" y="1996011"/>
                </a:lnTo>
                <a:lnTo>
                  <a:pt x="0" y="1996011"/>
                </a:lnTo>
                <a:lnTo>
                  <a:pt x="0" y="0"/>
                </a:lnTo>
                <a:close/>
              </a:path>
            </a:pathLst>
          </a:custGeom>
          <a:blipFill>
            <a:blip r:embed="rId10"/>
            <a:stretch>
              <a:fillRect/>
            </a:stretch>
          </a:blipFill>
        </p:spPr>
      </p:sp>
      <p:grpSp>
        <p:nvGrpSpPr>
          <p:cNvPr id="34" name="Group 34"/>
          <p:cNvGrpSpPr/>
          <p:nvPr/>
        </p:nvGrpSpPr>
        <p:grpSpPr>
          <a:xfrm>
            <a:off x="3657285" y="5660859"/>
            <a:ext cx="1732705" cy="671276"/>
            <a:chOff x="0" y="0"/>
            <a:chExt cx="1028910" cy="812800"/>
          </a:xfrm>
        </p:grpSpPr>
        <p:sp>
          <p:nvSpPr>
            <p:cNvPr id="35" name="Freeform 35"/>
            <p:cNvSpPr/>
            <p:nvPr/>
          </p:nvSpPr>
          <p:spPr>
            <a:xfrm>
              <a:off x="0" y="0"/>
              <a:ext cx="1028910" cy="812800"/>
            </a:xfrm>
            <a:custGeom>
              <a:avLst/>
              <a:gdLst/>
              <a:ahLst/>
              <a:cxnLst/>
              <a:rect l="l" t="t" r="r" b="b"/>
              <a:pathLst>
                <a:path w="1028910" h="812800">
                  <a:moveTo>
                    <a:pt x="1028910" y="406400"/>
                  </a:moveTo>
                  <a:lnTo>
                    <a:pt x="622510" y="0"/>
                  </a:lnTo>
                  <a:lnTo>
                    <a:pt x="622510" y="203200"/>
                  </a:lnTo>
                  <a:lnTo>
                    <a:pt x="0" y="203200"/>
                  </a:lnTo>
                  <a:lnTo>
                    <a:pt x="0" y="609600"/>
                  </a:lnTo>
                  <a:lnTo>
                    <a:pt x="622510" y="609600"/>
                  </a:lnTo>
                  <a:lnTo>
                    <a:pt x="622510" y="812800"/>
                  </a:lnTo>
                  <a:lnTo>
                    <a:pt x="1028910" y="406400"/>
                  </a:lnTo>
                  <a:close/>
                </a:path>
              </a:pathLst>
            </a:custGeom>
            <a:solidFill>
              <a:srgbClr val="000000"/>
            </a:solidFill>
          </p:spPr>
        </p:sp>
        <p:sp>
          <p:nvSpPr>
            <p:cNvPr id="36" name="TextBox 36"/>
            <p:cNvSpPr txBox="1"/>
            <p:nvPr/>
          </p:nvSpPr>
          <p:spPr>
            <a:xfrm>
              <a:off x="0" y="165100"/>
              <a:ext cx="927310" cy="444500"/>
            </a:xfrm>
            <a:prstGeom prst="rect">
              <a:avLst/>
            </a:prstGeom>
          </p:spPr>
          <p:txBody>
            <a:bodyPr lIns="50800" tIns="50800" rIns="50800" bIns="50800" rtlCol="0" anchor="ctr"/>
            <a:lstStyle/>
            <a:p>
              <a:pPr algn="ctr">
                <a:lnSpc>
                  <a:spcPts val="2160"/>
                </a:lnSpc>
              </a:pPr>
              <a:endParaRPr/>
            </a:p>
          </p:txBody>
        </p:sp>
      </p:grpSp>
      <p:sp>
        <p:nvSpPr>
          <p:cNvPr id="37" name="TextBox 37"/>
          <p:cNvSpPr txBox="1"/>
          <p:nvPr/>
        </p:nvSpPr>
        <p:spPr>
          <a:xfrm>
            <a:off x="838161" y="1382297"/>
            <a:ext cx="3325564" cy="704850"/>
          </a:xfrm>
          <a:prstGeom prst="rect">
            <a:avLst/>
          </a:prstGeom>
        </p:spPr>
        <p:txBody>
          <a:bodyPr lIns="0" tIns="0" rIns="0" bIns="0" rtlCol="0" anchor="t">
            <a:spAutoFit/>
          </a:bodyPr>
          <a:lstStyle/>
          <a:p>
            <a:pPr algn="ctr">
              <a:lnSpc>
                <a:spcPts val="4919"/>
              </a:lnSpc>
              <a:spcBef>
                <a:spcPct val="0"/>
              </a:spcBef>
            </a:pPr>
            <a:r>
              <a:rPr lang="en-US" sz="4099" b="1" spc="38" dirty="0">
                <a:solidFill>
                  <a:srgbClr val="000000"/>
                </a:solidFill>
                <a:latin typeface="Calibri (MS) Bold"/>
                <a:ea typeface="Calibri (MS) Bold"/>
                <a:cs typeface="Calibri (MS) Bold"/>
                <a:sym typeface="Calibri (MS) Bold"/>
              </a:rPr>
              <a:t>Scenario Agent</a:t>
            </a:r>
          </a:p>
        </p:txBody>
      </p:sp>
      <p:sp>
        <p:nvSpPr>
          <p:cNvPr id="38" name="TextBox 38"/>
          <p:cNvSpPr txBox="1"/>
          <p:nvPr/>
        </p:nvSpPr>
        <p:spPr>
          <a:xfrm>
            <a:off x="1056640" y="92401"/>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Agentic WorkFlow</a:t>
            </a:r>
          </a:p>
        </p:txBody>
      </p:sp>
      <p:sp>
        <p:nvSpPr>
          <p:cNvPr id="39" name="TextBox 39"/>
          <p:cNvSpPr txBox="1"/>
          <p:nvPr/>
        </p:nvSpPr>
        <p:spPr>
          <a:xfrm>
            <a:off x="9139238" y="962025"/>
            <a:ext cx="9525" cy="609600"/>
          </a:xfrm>
          <a:prstGeom prst="rect">
            <a:avLst/>
          </a:prstGeom>
        </p:spPr>
        <p:txBody>
          <a:bodyPr lIns="0" tIns="0" rIns="0" bIns="0" rtlCol="0" anchor="t">
            <a:spAutoFit/>
          </a:bodyPr>
          <a:lstStyle/>
          <a:p>
            <a:pPr algn="ctr">
              <a:lnSpc>
                <a:spcPts val="4320"/>
              </a:lnSpc>
              <a:spcBef>
                <a:spcPct val="0"/>
              </a:spcBef>
            </a:pPr>
            <a:endParaRPr/>
          </a:p>
        </p:txBody>
      </p:sp>
      <p:sp>
        <p:nvSpPr>
          <p:cNvPr id="40" name="TextBox 40"/>
          <p:cNvSpPr txBox="1"/>
          <p:nvPr/>
        </p:nvSpPr>
        <p:spPr>
          <a:xfrm>
            <a:off x="1633926" y="6879334"/>
            <a:ext cx="1514221" cy="631421"/>
          </a:xfrm>
          <a:prstGeom prst="rect">
            <a:avLst/>
          </a:prstGeom>
        </p:spPr>
        <p:txBody>
          <a:bodyPr lIns="0" tIns="0" rIns="0" bIns="0" rtlCol="0" anchor="t">
            <a:spAutoFit/>
          </a:bodyPr>
          <a:lstStyle/>
          <a:p>
            <a:pPr algn="ctr">
              <a:lnSpc>
                <a:spcPts val="2402"/>
              </a:lnSpc>
              <a:spcBef>
                <a:spcPct val="0"/>
              </a:spcBef>
            </a:pPr>
            <a:r>
              <a:rPr lang="en-US" sz="2002" spc="17" dirty="0">
                <a:solidFill>
                  <a:srgbClr val="000000"/>
                </a:solidFill>
                <a:latin typeface="Calibri (MS)"/>
                <a:ea typeface="Calibri (MS)"/>
                <a:cs typeface="Calibri (MS)"/>
                <a:sym typeface="Calibri (MS)"/>
              </a:rPr>
              <a:t>User Requirements</a:t>
            </a:r>
          </a:p>
        </p:txBody>
      </p:sp>
      <p:sp>
        <p:nvSpPr>
          <p:cNvPr id="41" name="TextBox 41"/>
          <p:cNvSpPr txBox="1"/>
          <p:nvPr/>
        </p:nvSpPr>
        <p:spPr>
          <a:xfrm>
            <a:off x="6407146" y="6029488"/>
            <a:ext cx="1514221" cy="631421"/>
          </a:xfrm>
          <a:prstGeom prst="rect">
            <a:avLst/>
          </a:prstGeom>
        </p:spPr>
        <p:txBody>
          <a:bodyPr lIns="0" tIns="0" rIns="0" bIns="0" rtlCol="0" anchor="t">
            <a:spAutoFit/>
          </a:bodyPr>
          <a:lstStyle/>
          <a:p>
            <a:pPr algn="ctr">
              <a:lnSpc>
                <a:spcPts val="2402"/>
              </a:lnSpc>
              <a:spcBef>
                <a:spcPct val="0"/>
              </a:spcBef>
            </a:pPr>
            <a:r>
              <a:rPr lang="en-US" sz="2002" spc="17" dirty="0">
                <a:solidFill>
                  <a:srgbClr val="000000"/>
                </a:solidFill>
                <a:latin typeface="Calibri (MS)"/>
                <a:ea typeface="Calibri (MS)"/>
                <a:cs typeface="Calibri (MS)"/>
                <a:sym typeface="Calibri (MS)"/>
              </a:rPr>
              <a:t>Process Requirements</a:t>
            </a:r>
          </a:p>
        </p:txBody>
      </p:sp>
      <p:sp>
        <p:nvSpPr>
          <p:cNvPr id="42" name="TextBox 42"/>
          <p:cNvSpPr txBox="1"/>
          <p:nvPr/>
        </p:nvSpPr>
        <p:spPr>
          <a:xfrm>
            <a:off x="8246377" y="6032188"/>
            <a:ext cx="1896845" cy="673646"/>
          </a:xfrm>
          <a:prstGeom prst="rect">
            <a:avLst/>
          </a:prstGeom>
        </p:spPr>
        <p:txBody>
          <a:bodyPr wrap="square" lIns="0" tIns="0" rIns="0" bIns="0" rtlCol="0" anchor="t">
            <a:spAutoFit/>
          </a:bodyPr>
          <a:lstStyle/>
          <a:p>
            <a:pPr algn="ctr">
              <a:lnSpc>
                <a:spcPts val="2728"/>
              </a:lnSpc>
              <a:spcBef>
                <a:spcPct val="0"/>
              </a:spcBef>
            </a:pPr>
            <a:r>
              <a:rPr lang="en-US" sz="2000" spc="20" dirty="0">
                <a:solidFill>
                  <a:srgbClr val="000000"/>
                </a:solidFill>
                <a:latin typeface="Calibri (MS)"/>
                <a:ea typeface="Calibri (MS)"/>
                <a:cs typeface="Calibri (MS)"/>
                <a:sym typeface="Calibri (MS)"/>
              </a:rPr>
              <a:t>Identify stages of workflow</a:t>
            </a:r>
          </a:p>
        </p:txBody>
      </p:sp>
      <p:sp>
        <p:nvSpPr>
          <p:cNvPr id="43" name="TextBox 43"/>
          <p:cNvSpPr txBox="1"/>
          <p:nvPr/>
        </p:nvSpPr>
        <p:spPr>
          <a:xfrm>
            <a:off x="7395303" y="8689322"/>
            <a:ext cx="1828021" cy="718530"/>
          </a:xfrm>
          <a:prstGeom prst="rect">
            <a:avLst/>
          </a:prstGeom>
        </p:spPr>
        <p:txBody>
          <a:bodyPr lIns="0" tIns="0" rIns="0" bIns="0" rtlCol="0" anchor="t">
            <a:spAutoFit/>
          </a:bodyPr>
          <a:lstStyle/>
          <a:p>
            <a:pPr algn="ctr">
              <a:lnSpc>
                <a:spcPts val="2900"/>
              </a:lnSpc>
              <a:spcBef>
                <a:spcPct val="0"/>
              </a:spcBef>
            </a:pPr>
            <a:r>
              <a:rPr lang="en-US" sz="2000" spc="21" dirty="0">
                <a:solidFill>
                  <a:srgbClr val="000000"/>
                </a:solidFill>
                <a:latin typeface="Calibri (MS)"/>
                <a:ea typeface="Calibri (MS)"/>
                <a:cs typeface="Calibri (MS)"/>
                <a:sym typeface="Calibri (MS)"/>
              </a:rPr>
              <a:t>Select tools for each stage</a:t>
            </a:r>
          </a:p>
        </p:txBody>
      </p:sp>
      <p:sp>
        <p:nvSpPr>
          <p:cNvPr id="44" name="TextBox 44"/>
          <p:cNvSpPr txBox="1"/>
          <p:nvPr/>
        </p:nvSpPr>
        <p:spPr>
          <a:xfrm>
            <a:off x="12566583" y="6575663"/>
            <a:ext cx="1779194" cy="696088"/>
          </a:xfrm>
          <a:prstGeom prst="rect">
            <a:avLst/>
          </a:prstGeom>
        </p:spPr>
        <p:txBody>
          <a:bodyPr lIns="0" tIns="0" rIns="0" bIns="0" rtlCol="0" anchor="t">
            <a:spAutoFit/>
          </a:bodyPr>
          <a:lstStyle/>
          <a:p>
            <a:pPr algn="ctr">
              <a:lnSpc>
                <a:spcPts val="2823"/>
              </a:lnSpc>
              <a:spcBef>
                <a:spcPct val="0"/>
              </a:spcBef>
            </a:pPr>
            <a:r>
              <a:rPr lang="en-US" sz="2000" spc="20" dirty="0">
                <a:solidFill>
                  <a:srgbClr val="000000"/>
                </a:solidFill>
                <a:latin typeface="Calibri (MS)"/>
                <a:ea typeface="Calibri (MS)"/>
                <a:cs typeface="Calibri (MS)"/>
                <a:sym typeface="Calibri (MS)"/>
              </a:rPr>
              <a:t>Suggest a workflow</a:t>
            </a:r>
          </a:p>
        </p:txBody>
      </p:sp>
      <p:sp>
        <p:nvSpPr>
          <p:cNvPr id="45" name="TextBox 45"/>
          <p:cNvSpPr txBox="1"/>
          <p:nvPr/>
        </p:nvSpPr>
        <p:spPr>
          <a:xfrm>
            <a:off x="16031363" y="6497886"/>
            <a:ext cx="1212794" cy="1179810"/>
          </a:xfrm>
          <a:prstGeom prst="rect">
            <a:avLst/>
          </a:prstGeom>
        </p:spPr>
        <p:txBody>
          <a:bodyPr wrap="square" lIns="0" tIns="0" rIns="0" bIns="0" rtlCol="0" anchor="t">
            <a:spAutoFit/>
          </a:bodyPr>
          <a:lstStyle/>
          <a:p>
            <a:pPr algn="ctr">
              <a:lnSpc>
                <a:spcPts val="2299"/>
              </a:lnSpc>
              <a:spcBef>
                <a:spcPct val="0"/>
              </a:spcBef>
            </a:pPr>
            <a:r>
              <a:rPr lang="en-US" sz="2000" spc="17" dirty="0">
                <a:solidFill>
                  <a:srgbClr val="000000"/>
                </a:solidFill>
                <a:latin typeface="Calibri (MS)"/>
                <a:ea typeface="Calibri (MS)"/>
                <a:cs typeface="Calibri (MS)"/>
                <a:sym typeface="Calibri (MS)"/>
              </a:rPr>
              <a:t>Provide alternative options for each stage</a:t>
            </a:r>
          </a:p>
        </p:txBody>
      </p:sp>
      <p:grpSp>
        <p:nvGrpSpPr>
          <p:cNvPr id="62" name="Group 34">
            <a:extLst>
              <a:ext uri="{FF2B5EF4-FFF2-40B4-BE49-F238E27FC236}">
                <a16:creationId xmlns:a16="http://schemas.microsoft.com/office/drawing/2014/main" id="{B8614590-DEE0-42BE-B205-6821183C567E}"/>
              </a:ext>
            </a:extLst>
          </p:cNvPr>
          <p:cNvGrpSpPr/>
          <p:nvPr/>
        </p:nvGrpSpPr>
        <p:grpSpPr>
          <a:xfrm>
            <a:off x="10657269" y="5426689"/>
            <a:ext cx="1732705" cy="671276"/>
            <a:chOff x="0" y="0"/>
            <a:chExt cx="1028910" cy="812800"/>
          </a:xfrm>
        </p:grpSpPr>
        <p:sp>
          <p:nvSpPr>
            <p:cNvPr id="63" name="Freeform 35">
              <a:extLst>
                <a:ext uri="{FF2B5EF4-FFF2-40B4-BE49-F238E27FC236}">
                  <a16:creationId xmlns:a16="http://schemas.microsoft.com/office/drawing/2014/main" id="{057F7E29-7D3F-4C5D-AB86-FD3E6A67287F}"/>
                </a:ext>
              </a:extLst>
            </p:cNvPr>
            <p:cNvSpPr/>
            <p:nvPr/>
          </p:nvSpPr>
          <p:spPr>
            <a:xfrm>
              <a:off x="0" y="0"/>
              <a:ext cx="1028910" cy="812800"/>
            </a:xfrm>
            <a:custGeom>
              <a:avLst/>
              <a:gdLst/>
              <a:ahLst/>
              <a:cxnLst/>
              <a:rect l="l" t="t" r="r" b="b"/>
              <a:pathLst>
                <a:path w="1028910" h="812800">
                  <a:moveTo>
                    <a:pt x="1028910" y="406400"/>
                  </a:moveTo>
                  <a:lnTo>
                    <a:pt x="622510" y="0"/>
                  </a:lnTo>
                  <a:lnTo>
                    <a:pt x="622510" y="203200"/>
                  </a:lnTo>
                  <a:lnTo>
                    <a:pt x="0" y="203200"/>
                  </a:lnTo>
                  <a:lnTo>
                    <a:pt x="0" y="609600"/>
                  </a:lnTo>
                  <a:lnTo>
                    <a:pt x="622510" y="609600"/>
                  </a:lnTo>
                  <a:lnTo>
                    <a:pt x="622510" y="812800"/>
                  </a:lnTo>
                  <a:lnTo>
                    <a:pt x="1028910" y="406400"/>
                  </a:lnTo>
                  <a:close/>
                </a:path>
              </a:pathLst>
            </a:custGeom>
            <a:solidFill>
              <a:srgbClr val="000000"/>
            </a:solidFill>
          </p:spPr>
        </p:sp>
        <p:sp>
          <p:nvSpPr>
            <p:cNvPr id="64" name="TextBox 36">
              <a:extLst>
                <a:ext uri="{FF2B5EF4-FFF2-40B4-BE49-F238E27FC236}">
                  <a16:creationId xmlns:a16="http://schemas.microsoft.com/office/drawing/2014/main" id="{BBFEAC2D-F094-43AD-ADA9-6D2726E93331}"/>
                </a:ext>
              </a:extLst>
            </p:cNvPr>
            <p:cNvSpPr txBox="1"/>
            <p:nvPr/>
          </p:nvSpPr>
          <p:spPr>
            <a:xfrm>
              <a:off x="0" y="165100"/>
              <a:ext cx="927310" cy="444500"/>
            </a:xfrm>
            <a:prstGeom prst="rect">
              <a:avLst/>
            </a:prstGeom>
          </p:spPr>
          <p:txBody>
            <a:bodyPr lIns="50800" tIns="50800" rIns="50800" bIns="50800" rtlCol="0" anchor="ctr"/>
            <a:lstStyle/>
            <a:p>
              <a:pPr algn="ctr">
                <a:lnSpc>
                  <a:spcPts val="2160"/>
                </a:lnSpc>
              </a:pPr>
              <a:endParaRPr/>
            </a:p>
          </p:txBody>
        </p:sp>
      </p:grpSp>
      <p:sp>
        <p:nvSpPr>
          <p:cNvPr id="65" name="Plus Sign 64">
            <a:extLst>
              <a:ext uri="{FF2B5EF4-FFF2-40B4-BE49-F238E27FC236}">
                <a16:creationId xmlns:a16="http://schemas.microsoft.com/office/drawing/2014/main" id="{B97D4381-F271-4DE0-9046-09E2AB6823AC}"/>
              </a:ext>
            </a:extLst>
          </p:cNvPr>
          <p:cNvSpPr/>
          <p:nvPr/>
        </p:nvSpPr>
        <p:spPr>
          <a:xfrm>
            <a:off x="14525412" y="5243088"/>
            <a:ext cx="914400" cy="91440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2" grpId="0" animBg="1"/>
      <p:bldP spid="16" grpId="0" animBg="1"/>
      <p:bldP spid="24" grpId="0" animBg="1"/>
      <p:bldP spid="28" grpId="0" animBg="1"/>
      <p:bldP spid="32" grpId="0" animBg="1"/>
      <p:bldP spid="40" grpId="0"/>
      <p:bldP spid="41" grpId="0"/>
      <p:bldP spid="42" grpId="0"/>
      <p:bldP spid="43" grpId="0"/>
      <p:bldP spid="44" grpId="0"/>
      <p:bldP spid="45" grpId="0"/>
      <p:bldP spid="6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11485283" y="1881278"/>
            <a:ext cx="6353330" cy="7476410"/>
          </a:xfrm>
          <a:custGeom>
            <a:avLst/>
            <a:gdLst/>
            <a:ahLst/>
            <a:cxnLst/>
            <a:rect l="l" t="t" r="r" b="b"/>
            <a:pathLst>
              <a:path w="6353330" h="7476410">
                <a:moveTo>
                  <a:pt x="0" y="0"/>
                </a:moveTo>
                <a:lnTo>
                  <a:pt x="6353331" y="0"/>
                </a:lnTo>
                <a:lnTo>
                  <a:pt x="6353331" y="7476411"/>
                </a:lnTo>
                <a:lnTo>
                  <a:pt x="0" y="7476411"/>
                </a:lnTo>
                <a:lnTo>
                  <a:pt x="0" y="0"/>
                </a:lnTo>
                <a:close/>
              </a:path>
            </a:pathLst>
          </a:custGeom>
          <a:blipFill>
            <a:blip r:embed="rId4"/>
            <a:stretch>
              <a:fillRect l="-6707" r="-8321"/>
            </a:stretch>
          </a:blipFill>
        </p:spPr>
      </p:sp>
      <p:sp>
        <p:nvSpPr>
          <p:cNvPr id="8" name="TextBox 8"/>
          <p:cNvSpPr txBox="1"/>
          <p:nvPr/>
        </p:nvSpPr>
        <p:spPr>
          <a:xfrm>
            <a:off x="461789" y="1369971"/>
            <a:ext cx="3790652" cy="704850"/>
          </a:xfrm>
          <a:prstGeom prst="rect">
            <a:avLst/>
          </a:prstGeom>
        </p:spPr>
        <p:txBody>
          <a:bodyPr lIns="0" tIns="0" rIns="0" bIns="0" rtlCol="0" anchor="t">
            <a:spAutoFit/>
          </a:bodyPr>
          <a:lstStyle/>
          <a:p>
            <a:pPr algn="ctr">
              <a:lnSpc>
                <a:spcPts val="4919"/>
              </a:lnSpc>
              <a:spcBef>
                <a:spcPct val="0"/>
              </a:spcBef>
            </a:pPr>
            <a:r>
              <a:rPr lang="en-US" sz="4099" b="1" spc="38">
                <a:solidFill>
                  <a:srgbClr val="000000"/>
                </a:solidFill>
                <a:latin typeface="Calibri (MS) Bold"/>
                <a:ea typeface="Calibri (MS) Bold"/>
                <a:cs typeface="Calibri (MS) Bold"/>
                <a:sym typeface="Calibri (MS) Bold"/>
              </a:rPr>
              <a:t>Tool Setup Agent</a:t>
            </a:r>
          </a:p>
        </p:txBody>
      </p:sp>
      <p:sp>
        <p:nvSpPr>
          <p:cNvPr id="9" name="TextBox 9"/>
          <p:cNvSpPr txBox="1"/>
          <p:nvPr/>
        </p:nvSpPr>
        <p:spPr>
          <a:xfrm>
            <a:off x="461789" y="3628616"/>
            <a:ext cx="10448454"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1. Configures the tools to connect to each other without user input</a:t>
            </a:r>
          </a:p>
        </p:txBody>
      </p:sp>
      <p:sp>
        <p:nvSpPr>
          <p:cNvPr id="10" name="TextBox 10"/>
          <p:cNvSpPr txBox="1"/>
          <p:nvPr/>
        </p:nvSpPr>
        <p:spPr>
          <a:xfrm>
            <a:off x="461789" y="5362166"/>
            <a:ext cx="9803713"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2. Allow the user to chime in with any additional configuration they wish to change</a:t>
            </a:r>
          </a:p>
        </p:txBody>
      </p:sp>
      <p:sp>
        <p:nvSpPr>
          <p:cNvPr id="11" name="TextBox 11"/>
          <p:cNvSpPr txBox="1"/>
          <p:nvPr/>
        </p:nvSpPr>
        <p:spPr>
          <a:xfrm>
            <a:off x="461789" y="7092757"/>
            <a:ext cx="9803713"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3. Validate the user’s desired configurations to ensure they are acceptable</a:t>
            </a:r>
          </a:p>
        </p:txBody>
      </p:sp>
      <p:sp>
        <p:nvSpPr>
          <p:cNvPr id="12" name="TextBox 12"/>
          <p:cNvSpPr txBox="1"/>
          <p:nvPr/>
        </p:nvSpPr>
        <p:spPr>
          <a:xfrm>
            <a:off x="1056640" y="92401"/>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Agentic WorkFlow</a:t>
            </a:r>
          </a:p>
        </p:txBody>
      </p:sp>
      <p:sp>
        <p:nvSpPr>
          <p:cNvPr id="13" name="TextBox 13"/>
          <p:cNvSpPr txBox="1"/>
          <p:nvPr/>
        </p:nvSpPr>
        <p:spPr>
          <a:xfrm>
            <a:off x="461789" y="2648924"/>
            <a:ext cx="3074343"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Responsibilities: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DB9CA9F-95A6-4C10-9411-61A8872FEA03}"/>
              </a:ext>
            </a:extLst>
          </p:cNvPr>
          <p:cNvSpPr/>
          <p:nvPr/>
        </p:nvSpPr>
        <p:spPr>
          <a:xfrm>
            <a:off x="5105400" y="3413623"/>
            <a:ext cx="7392333" cy="57882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grpSp>
        <p:nvGrpSpPr>
          <p:cNvPr id="10" name="Group 10"/>
          <p:cNvGrpSpPr/>
          <p:nvPr/>
        </p:nvGrpSpPr>
        <p:grpSpPr>
          <a:xfrm>
            <a:off x="1676400" y="4914900"/>
            <a:ext cx="1593505" cy="1620859"/>
            <a:chOff x="0" y="0"/>
            <a:chExt cx="564780" cy="581538"/>
          </a:xfrm>
        </p:grpSpPr>
        <p:sp>
          <p:nvSpPr>
            <p:cNvPr id="11" name="Freeform 11"/>
            <p:cNvSpPr/>
            <p:nvPr/>
          </p:nvSpPr>
          <p:spPr>
            <a:xfrm>
              <a:off x="0" y="0"/>
              <a:ext cx="564780" cy="581538"/>
            </a:xfrm>
            <a:custGeom>
              <a:avLst/>
              <a:gdLst/>
              <a:ahLst/>
              <a:cxnLst/>
              <a:rect l="l" t="t" r="r" b="b"/>
              <a:pathLst>
                <a:path w="564780" h="581538">
                  <a:moveTo>
                    <a:pt x="184125" y="0"/>
                  </a:moveTo>
                  <a:lnTo>
                    <a:pt x="380654" y="0"/>
                  </a:lnTo>
                  <a:cubicBezTo>
                    <a:pt x="482344" y="0"/>
                    <a:pt x="564780" y="82436"/>
                    <a:pt x="564780" y="184125"/>
                  </a:cubicBezTo>
                  <a:lnTo>
                    <a:pt x="564780" y="397412"/>
                  </a:lnTo>
                  <a:cubicBezTo>
                    <a:pt x="564780" y="499102"/>
                    <a:pt x="482344" y="581538"/>
                    <a:pt x="380654" y="581538"/>
                  </a:cubicBezTo>
                  <a:lnTo>
                    <a:pt x="184125" y="581538"/>
                  </a:lnTo>
                  <a:cubicBezTo>
                    <a:pt x="82436" y="581538"/>
                    <a:pt x="0" y="499102"/>
                    <a:pt x="0" y="397412"/>
                  </a:cubicBezTo>
                  <a:lnTo>
                    <a:pt x="0" y="184125"/>
                  </a:lnTo>
                  <a:cubicBezTo>
                    <a:pt x="0" y="82436"/>
                    <a:pt x="82436" y="0"/>
                    <a:pt x="184125" y="0"/>
                  </a:cubicBezTo>
                  <a:close/>
                </a:path>
              </a:pathLst>
            </a:custGeom>
            <a:solidFill>
              <a:srgbClr val="C0C9E4"/>
            </a:solidFill>
          </p:spPr>
        </p:sp>
        <p:sp>
          <p:nvSpPr>
            <p:cNvPr id="12" name="TextBox 12"/>
            <p:cNvSpPr txBox="1"/>
            <p:nvPr/>
          </p:nvSpPr>
          <p:spPr>
            <a:xfrm>
              <a:off x="0" y="-38100"/>
              <a:ext cx="564780" cy="619638"/>
            </a:xfrm>
            <a:prstGeom prst="rect">
              <a:avLst/>
            </a:prstGeom>
          </p:spPr>
          <p:txBody>
            <a:bodyPr lIns="50800" tIns="50800" rIns="50800" bIns="50800" rtlCol="0" anchor="ctr"/>
            <a:lstStyle/>
            <a:p>
              <a:pPr algn="ctr">
                <a:lnSpc>
                  <a:spcPts val="2160"/>
                </a:lnSpc>
              </a:pPr>
              <a:endParaRPr/>
            </a:p>
          </p:txBody>
        </p:sp>
      </p:grpSp>
      <p:sp>
        <p:nvSpPr>
          <p:cNvPr id="13" name="Freeform 13"/>
          <p:cNvSpPr/>
          <p:nvPr/>
        </p:nvSpPr>
        <p:spPr>
          <a:xfrm>
            <a:off x="1377761" y="5170220"/>
            <a:ext cx="2167988" cy="1114490"/>
          </a:xfrm>
          <a:custGeom>
            <a:avLst/>
            <a:gdLst/>
            <a:ahLst/>
            <a:cxnLst/>
            <a:rect l="l" t="t" r="r" b="b"/>
            <a:pathLst>
              <a:path w="2710753" h="1433965">
                <a:moveTo>
                  <a:pt x="0" y="0"/>
                </a:moveTo>
                <a:lnTo>
                  <a:pt x="2710754" y="0"/>
                </a:lnTo>
                <a:lnTo>
                  <a:pt x="2710754" y="1433965"/>
                </a:lnTo>
                <a:lnTo>
                  <a:pt x="0" y="1433965"/>
                </a:lnTo>
                <a:lnTo>
                  <a:pt x="0" y="0"/>
                </a:lnTo>
                <a:close/>
              </a:path>
            </a:pathLst>
          </a:custGeom>
          <a:blipFill>
            <a:blip r:embed="rId4"/>
            <a:stretch>
              <a:fillRect b="-36804"/>
            </a:stretch>
          </a:blipFill>
        </p:spPr>
      </p:sp>
      <p:grpSp>
        <p:nvGrpSpPr>
          <p:cNvPr id="14" name="Group 14"/>
          <p:cNvGrpSpPr/>
          <p:nvPr/>
        </p:nvGrpSpPr>
        <p:grpSpPr>
          <a:xfrm>
            <a:off x="6016454" y="3792978"/>
            <a:ext cx="1538024" cy="1583055"/>
            <a:chOff x="0" y="0"/>
            <a:chExt cx="564780" cy="581538"/>
          </a:xfrm>
        </p:grpSpPr>
        <p:sp>
          <p:nvSpPr>
            <p:cNvPr id="15" name="Freeform 15"/>
            <p:cNvSpPr/>
            <p:nvPr/>
          </p:nvSpPr>
          <p:spPr>
            <a:xfrm>
              <a:off x="0" y="0"/>
              <a:ext cx="564780" cy="581538"/>
            </a:xfrm>
            <a:custGeom>
              <a:avLst/>
              <a:gdLst/>
              <a:ahLst/>
              <a:cxnLst/>
              <a:rect l="l" t="t" r="r" b="b"/>
              <a:pathLst>
                <a:path w="564780" h="581538">
                  <a:moveTo>
                    <a:pt x="184125" y="0"/>
                  </a:moveTo>
                  <a:lnTo>
                    <a:pt x="380654" y="0"/>
                  </a:lnTo>
                  <a:cubicBezTo>
                    <a:pt x="482344" y="0"/>
                    <a:pt x="564780" y="82436"/>
                    <a:pt x="564780" y="184125"/>
                  </a:cubicBezTo>
                  <a:lnTo>
                    <a:pt x="564780" y="397412"/>
                  </a:lnTo>
                  <a:cubicBezTo>
                    <a:pt x="564780" y="499102"/>
                    <a:pt x="482344" y="581538"/>
                    <a:pt x="380654" y="581538"/>
                  </a:cubicBezTo>
                  <a:lnTo>
                    <a:pt x="184125" y="581538"/>
                  </a:lnTo>
                  <a:cubicBezTo>
                    <a:pt x="82436" y="581538"/>
                    <a:pt x="0" y="499102"/>
                    <a:pt x="0" y="397412"/>
                  </a:cubicBezTo>
                  <a:lnTo>
                    <a:pt x="0" y="184125"/>
                  </a:lnTo>
                  <a:cubicBezTo>
                    <a:pt x="0" y="82436"/>
                    <a:pt x="82436" y="0"/>
                    <a:pt x="184125" y="0"/>
                  </a:cubicBezTo>
                  <a:close/>
                </a:path>
              </a:pathLst>
            </a:custGeom>
            <a:solidFill>
              <a:srgbClr val="C0C9E4"/>
            </a:solidFill>
          </p:spPr>
        </p:sp>
        <p:sp>
          <p:nvSpPr>
            <p:cNvPr id="16" name="TextBox 16"/>
            <p:cNvSpPr txBox="1"/>
            <p:nvPr/>
          </p:nvSpPr>
          <p:spPr>
            <a:xfrm>
              <a:off x="0" y="-38100"/>
              <a:ext cx="564780" cy="619638"/>
            </a:xfrm>
            <a:prstGeom prst="rect">
              <a:avLst/>
            </a:prstGeom>
          </p:spPr>
          <p:txBody>
            <a:bodyPr lIns="50800" tIns="50800" rIns="50800" bIns="50800" rtlCol="0" anchor="ctr"/>
            <a:lstStyle/>
            <a:p>
              <a:pPr algn="ctr">
                <a:lnSpc>
                  <a:spcPts val="2160"/>
                </a:lnSpc>
              </a:pPr>
              <a:endParaRPr/>
            </a:p>
          </p:txBody>
        </p:sp>
      </p:grpSp>
      <p:sp>
        <p:nvSpPr>
          <p:cNvPr id="17" name="Freeform 17"/>
          <p:cNvSpPr/>
          <p:nvPr/>
        </p:nvSpPr>
        <p:spPr>
          <a:xfrm>
            <a:off x="5940354" y="4039063"/>
            <a:ext cx="1719516" cy="1055568"/>
          </a:xfrm>
          <a:custGeom>
            <a:avLst/>
            <a:gdLst/>
            <a:ahLst/>
            <a:cxnLst/>
            <a:rect l="l" t="t" r="r" b="b"/>
            <a:pathLst>
              <a:path w="2397444" h="1472294">
                <a:moveTo>
                  <a:pt x="0" y="0"/>
                </a:moveTo>
                <a:lnTo>
                  <a:pt x="2397444" y="0"/>
                </a:lnTo>
                <a:lnTo>
                  <a:pt x="2397444" y="1472294"/>
                </a:lnTo>
                <a:lnTo>
                  <a:pt x="0" y="1472294"/>
                </a:lnTo>
                <a:lnTo>
                  <a:pt x="0" y="0"/>
                </a:lnTo>
                <a:close/>
              </a:path>
            </a:pathLst>
          </a:custGeom>
          <a:blipFill>
            <a:blip r:embed="rId5"/>
            <a:stretch>
              <a:fillRect b="-61674"/>
            </a:stretch>
          </a:blipFill>
        </p:spPr>
        <p:txBody>
          <a:bodyPr/>
          <a:lstStyle/>
          <a:p>
            <a:endParaRPr lang="en-US" dirty="0"/>
          </a:p>
        </p:txBody>
      </p:sp>
      <p:grpSp>
        <p:nvGrpSpPr>
          <p:cNvPr id="18" name="Group 18"/>
          <p:cNvGrpSpPr/>
          <p:nvPr/>
        </p:nvGrpSpPr>
        <p:grpSpPr>
          <a:xfrm>
            <a:off x="8070730" y="6578000"/>
            <a:ext cx="1507909" cy="1531524"/>
            <a:chOff x="0" y="0"/>
            <a:chExt cx="564780" cy="581538"/>
          </a:xfrm>
        </p:grpSpPr>
        <p:sp>
          <p:nvSpPr>
            <p:cNvPr id="19" name="Freeform 19"/>
            <p:cNvSpPr/>
            <p:nvPr/>
          </p:nvSpPr>
          <p:spPr>
            <a:xfrm>
              <a:off x="0" y="0"/>
              <a:ext cx="564780" cy="581538"/>
            </a:xfrm>
            <a:custGeom>
              <a:avLst/>
              <a:gdLst/>
              <a:ahLst/>
              <a:cxnLst/>
              <a:rect l="l" t="t" r="r" b="b"/>
              <a:pathLst>
                <a:path w="564780" h="581538">
                  <a:moveTo>
                    <a:pt x="184125" y="0"/>
                  </a:moveTo>
                  <a:lnTo>
                    <a:pt x="380654" y="0"/>
                  </a:lnTo>
                  <a:cubicBezTo>
                    <a:pt x="482344" y="0"/>
                    <a:pt x="564780" y="82436"/>
                    <a:pt x="564780" y="184125"/>
                  </a:cubicBezTo>
                  <a:lnTo>
                    <a:pt x="564780" y="397412"/>
                  </a:lnTo>
                  <a:cubicBezTo>
                    <a:pt x="564780" y="499102"/>
                    <a:pt x="482344" y="581538"/>
                    <a:pt x="380654" y="581538"/>
                  </a:cubicBezTo>
                  <a:lnTo>
                    <a:pt x="184125" y="581538"/>
                  </a:lnTo>
                  <a:cubicBezTo>
                    <a:pt x="82436" y="581538"/>
                    <a:pt x="0" y="499102"/>
                    <a:pt x="0" y="397412"/>
                  </a:cubicBezTo>
                  <a:lnTo>
                    <a:pt x="0" y="184125"/>
                  </a:lnTo>
                  <a:cubicBezTo>
                    <a:pt x="0" y="82436"/>
                    <a:pt x="82436" y="0"/>
                    <a:pt x="184125" y="0"/>
                  </a:cubicBezTo>
                  <a:close/>
                </a:path>
              </a:pathLst>
            </a:custGeom>
            <a:solidFill>
              <a:srgbClr val="C0C9E4"/>
            </a:solidFill>
          </p:spPr>
        </p:sp>
        <p:sp>
          <p:nvSpPr>
            <p:cNvPr id="20" name="TextBox 20"/>
            <p:cNvSpPr txBox="1"/>
            <p:nvPr/>
          </p:nvSpPr>
          <p:spPr>
            <a:xfrm>
              <a:off x="0" y="-38100"/>
              <a:ext cx="564780" cy="619638"/>
            </a:xfrm>
            <a:prstGeom prst="rect">
              <a:avLst/>
            </a:prstGeom>
          </p:spPr>
          <p:txBody>
            <a:bodyPr lIns="50800" tIns="50800" rIns="50800" bIns="50800" rtlCol="0" anchor="ctr"/>
            <a:lstStyle/>
            <a:p>
              <a:pPr algn="ctr">
                <a:lnSpc>
                  <a:spcPts val="2160"/>
                </a:lnSpc>
              </a:pPr>
              <a:endParaRPr/>
            </a:p>
          </p:txBody>
        </p:sp>
      </p:grpSp>
      <p:sp>
        <p:nvSpPr>
          <p:cNvPr id="21" name="Freeform 21"/>
          <p:cNvSpPr/>
          <p:nvPr/>
        </p:nvSpPr>
        <p:spPr>
          <a:xfrm>
            <a:off x="8138251" y="6914551"/>
            <a:ext cx="1539165" cy="817555"/>
          </a:xfrm>
          <a:custGeom>
            <a:avLst/>
            <a:gdLst/>
            <a:ahLst/>
            <a:cxnLst/>
            <a:rect l="l" t="t" r="r" b="b"/>
            <a:pathLst>
              <a:path w="2188847" h="1178684">
                <a:moveTo>
                  <a:pt x="0" y="0"/>
                </a:moveTo>
                <a:lnTo>
                  <a:pt x="2188847" y="0"/>
                </a:lnTo>
                <a:lnTo>
                  <a:pt x="2188847" y="1178684"/>
                </a:lnTo>
                <a:lnTo>
                  <a:pt x="0" y="1178684"/>
                </a:lnTo>
                <a:lnTo>
                  <a:pt x="0" y="0"/>
                </a:lnTo>
                <a:close/>
              </a:path>
            </a:pathLst>
          </a:custGeom>
          <a:blipFill>
            <a:blip r:embed="rId6"/>
            <a:stretch>
              <a:fillRect t="-19906" b="-102936"/>
            </a:stretch>
          </a:blipFill>
        </p:spPr>
      </p:sp>
      <p:grpSp>
        <p:nvGrpSpPr>
          <p:cNvPr id="22" name="Group 22"/>
          <p:cNvGrpSpPr/>
          <p:nvPr/>
        </p:nvGrpSpPr>
        <p:grpSpPr>
          <a:xfrm>
            <a:off x="10030247" y="3744350"/>
            <a:ext cx="1610661" cy="1566900"/>
            <a:chOff x="0" y="0"/>
            <a:chExt cx="564780" cy="581538"/>
          </a:xfrm>
        </p:grpSpPr>
        <p:sp>
          <p:nvSpPr>
            <p:cNvPr id="23" name="Freeform 23"/>
            <p:cNvSpPr/>
            <p:nvPr/>
          </p:nvSpPr>
          <p:spPr>
            <a:xfrm>
              <a:off x="0" y="0"/>
              <a:ext cx="564780" cy="581538"/>
            </a:xfrm>
            <a:custGeom>
              <a:avLst/>
              <a:gdLst/>
              <a:ahLst/>
              <a:cxnLst/>
              <a:rect l="l" t="t" r="r" b="b"/>
              <a:pathLst>
                <a:path w="564780" h="581538">
                  <a:moveTo>
                    <a:pt x="184125" y="0"/>
                  </a:moveTo>
                  <a:lnTo>
                    <a:pt x="380654" y="0"/>
                  </a:lnTo>
                  <a:cubicBezTo>
                    <a:pt x="482344" y="0"/>
                    <a:pt x="564780" y="82436"/>
                    <a:pt x="564780" y="184125"/>
                  </a:cubicBezTo>
                  <a:lnTo>
                    <a:pt x="564780" y="397412"/>
                  </a:lnTo>
                  <a:cubicBezTo>
                    <a:pt x="564780" y="499102"/>
                    <a:pt x="482344" y="581538"/>
                    <a:pt x="380654" y="581538"/>
                  </a:cubicBezTo>
                  <a:lnTo>
                    <a:pt x="184125" y="581538"/>
                  </a:lnTo>
                  <a:cubicBezTo>
                    <a:pt x="82436" y="581538"/>
                    <a:pt x="0" y="499102"/>
                    <a:pt x="0" y="397412"/>
                  </a:cubicBezTo>
                  <a:lnTo>
                    <a:pt x="0" y="184125"/>
                  </a:lnTo>
                  <a:cubicBezTo>
                    <a:pt x="0" y="82436"/>
                    <a:pt x="82436" y="0"/>
                    <a:pt x="184125" y="0"/>
                  </a:cubicBezTo>
                  <a:close/>
                </a:path>
              </a:pathLst>
            </a:custGeom>
            <a:solidFill>
              <a:srgbClr val="C0C9E4"/>
            </a:solidFill>
          </p:spPr>
        </p:sp>
        <p:sp>
          <p:nvSpPr>
            <p:cNvPr id="24" name="TextBox 24"/>
            <p:cNvSpPr txBox="1"/>
            <p:nvPr/>
          </p:nvSpPr>
          <p:spPr>
            <a:xfrm>
              <a:off x="0" y="-38100"/>
              <a:ext cx="564780" cy="619638"/>
            </a:xfrm>
            <a:prstGeom prst="rect">
              <a:avLst/>
            </a:prstGeom>
          </p:spPr>
          <p:txBody>
            <a:bodyPr lIns="50800" tIns="50800" rIns="50800" bIns="50800" rtlCol="0" anchor="ctr"/>
            <a:lstStyle/>
            <a:p>
              <a:pPr algn="ctr">
                <a:lnSpc>
                  <a:spcPts val="2160"/>
                </a:lnSpc>
              </a:pPr>
              <a:endParaRPr/>
            </a:p>
          </p:txBody>
        </p:sp>
      </p:grpSp>
      <p:sp>
        <p:nvSpPr>
          <p:cNvPr id="25" name="Freeform 25"/>
          <p:cNvSpPr/>
          <p:nvPr/>
        </p:nvSpPr>
        <p:spPr>
          <a:xfrm>
            <a:off x="10135639" y="3994697"/>
            <a:ext cx="1429438" cy="892632"/>
          </a:xfrm>
          <a:custGeom>
            <a:avLst/>
            <a:gdLst/>
            <a:ahLst/>
            <a:cxnLst/>
            <a:rect l="l" t="t" r="r" b="b"/>
            <a:pathLst>
              <a:path w="1933628" h="1222630">
                <a:moveTo>
                  <a:pt x="0" y="0"/>
                </a:moveTo>
                <a:lnTo>
                  <a:pt x="1933628" y="0"/>
                </a:lnTo>
                <a:lnTo>
                  <a:pt x="1933628" y="1222630"/>
                </a:lnTo>
                <a:lnTo>
                  <a:pt x="0" y="1222630"/>
                </a:lnTo>
                <a:lnTo>
                  <a:pt x="0" y="0"/>
                </a:lnTo>
                <a:close/>
              </a:path>
            </a:pathLst>
          </a:custGeom>
          <a:blipFill>
            <a:blip r:embed="rId7"/>
            <a:stretch>
              <a:fillRect b="-76451"/>
            </a:stretch>
          </a:blipFill>
        </p:spPr>
        <p:txBody>
          <a:bodyPr/>
          <a:lstStyle/>
          <a:p>
            <a:endParaRPr lang="en-US" dirty="0"/>
          </a:p>
        </p:txBody>
      </p:sp>
      <p:grpSp>
        <p:nvGrpSpPr>
          <p:cNvPr id="26" name="Group 26"/>
          <p:cNvGrpSpPr/>
          <p:nvPr/>
        </p:nvGrpSpPr>
        <p:grpSpPr>
          <a:xfrm>
            <a:off x="14249400" y="5143500"/>
            <a:ext cx="1538024" cy="1535411"/>
            <a:chOff x="0" y="0"/>
            <a:chExt cx="564780" cy="581538"/>
          </a:xfrm>
        </p:grpSpPr>
        <p:sp>
          <p:nvSpPr>
            <p:cNvPr id="27" name="Freeform 27"/>
            <p:cNvSpPr/>
            <p:nvPr/>
          </p:nvSpPr>
          <p:spPr>
            <a:xfrm>
              <a:off x="0" y="0"/>
              <a:ext cx="564780" cy="581538"/>
            </a:xfrm>
            <a:custGeom>
              <a:avLst/>
              <a:gdLst/>
              <a:ahLst/>
              <a:cxnLst/>
              <a:rect l="l" t="t" r="r" b="b"/>
              <a:pathLst>
                <a:path w="564780" h="581538">
                  <a:moveTo>
                    <a:pt x="184125" y="0"/>
                  </a:moveTo>
                  <a:lnTo>
                    <a:pt x="380654" y="0"/>
                  </a:lnTo>
                  <a:cubicBezTo>
                    <a:pt x="482344" y="0"/>
                    <a:pt x="564780" y="82436"/>
                    <a:pt x="564780" y="184125"/>
                  </a:cubicBezTo>
                  <a:lnTo>
                    <a:pt x="564780" y="397412"/>
                  </a:lnTo>
                  <a:cubicBezTo>
                    <a:pt x="564780" y="499102"/>
                    <a:pt x="482344" y="581538"/>
                    <a:pt x="380654" y="581538"/>
                  </a:cubicBezTo>
                  <a:lnTo>
                    <a:pt x="184125" y="581538"/>
                  </a:lnTo>
                  <a:cubicBezTo>
                    <a:pt x="82436" y="581538"/>
                    <a:pt x="0" y="499102"/>
                    <a:pt x="0" y="397412"/>
                  </a:cubicBezTo>
                  <a:lnTo>
                    <a:pt x="0" y="184125"/>
                  </a:lnTo>
                  <a:cubicBezTo>
                    <a:pt x="0" y="82436"/>
                    <a:pt x="82436" y="0"/>
                    <a:pt x="184125" y="0"/>
                  </a:cubicBezTo>
                  <a:close/>
                </a:path>
              </a:pathLst>
            </a:custGeom>
            <a:solidFill>
              <a:srgbClr val="C0C9E4"/>
            </a:solidFill>
          </p:spPr>
        </p:sp>
        <p:sp>
          <p:nvSpPr>
            <p:cNvPr id="28" name="TextBox 28"/>
            <p:cNvSpPr txBox="1"/>
            <p:nvPr/>
          </p:nvSpPr>
          <p:spPr>
            <a:xfrm>
              <a:off x="0" y="-38100"/>
              <a:ext cx="564780" cy="619638"/>
            </a:xfrm>
            <a:prstGeom prst="rect">
              <a:avLst/>
            </a:prstGeom>
          </p:spPr>
          <p:txBody>
            <a:bodyPr lIns="50800" tIns="50800" rIns="50800" bIns="50800" rtlCol="0" anchor="ctr"/>
            <a:lstStyle/>
            <a:p>
              <a:pPr algn="ctr">
                <a:lnSpc>
                  <a:spcPts val="2160"/>
                </a:lnSpc>
              </a:pPr>
              <a:endParaRPr/>
            </a:p>
          </p:txBody>
        </p:sp>
      </p:grpSp>
      <p:sp>
        <p:nvSpPr>
          <p:cNvPr id="29" name="Freeform 29"/>
          <p:cNvSpPr/>
          <p:nvPr/>
        </p:nvSpPr>
        <p:spPr>
          <a:xfrm>
            <a:off x="14310525" y="5446715"/>
            <a:ext cx="1490290" cy="979394"/>
          </a:xfrm>
          <a:custGeom>
            <a:avLst/>
            <a:gdLst/>
            <a:ahLst/>
            <a:cxnLst/>
            <a:rect l="l" t="t" r="r" b="b"/>
            <a:pathLst>
              <a:path w="2077845" h="1408436">
                <a:moveTo>
                  <a:pt x="0" y="0"/>
                </a:moveTo>
                <a:lnTo>
                  <a:pt x="2077845" y="0"/>
                </a:lnTo>
                <a:lnTo>
                  <a:pt x="2077845" y="1408436"/>
                </a:lnTo>
                <a:lnTo>
                  <a:pt x="0" y="1408436"/>
                </a:lnTo>
                <a:lnTo>
                  <a:pt x="0" y="0"/>
                </a:lnTo>
                <a:close/>
              </a:path>
            </a:pathLst>
          </a:custGeom>
          <a:blipFill>
            <a:blip r:embed="rId8"/>
            <a:stretch>
              <a:fillRect b="-50933"/>
            </a:stretch>
          </a:blipFill>
        </p:spPr>
        <p:txBody>
          <a:bodyPr/>
          <a:lstStyle/>
          <a:p>
            <a:endParaRPr lang="en-US" dirty="0"/>
          </a:p>
        </p:txBody>
      </p:sp>
      <p:sp>
        <p:nvSpPr>
          <p:cNvPr id="31" name="TextBox 31"/>
          <p:cNvSpPr txBox="1"/>
          <p:nvPr/>
        </p:nvSpPr>
        <p:spPr>
          <a:xfrm>
            <a:off x="1056640" y="92401"/>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Agentic WorkFlow</a:t>
            </a:r>
          </a:p>
        </p:txBody>
      </p:sp>
      <p:sp>
        <p:nvSpPr>
          <p:cNvPr id="32" name="TextBox 32"/>
          <p:cNvSpPr txBox="1"/>
          <p:nvPr/>
        </p:nvSpPr>
        <p:spPr>
          <a:xfrm>
            <a:off x="9139238" y="962025"/>
            <a:ext cx="9525" cy="609600"/>
          </a:xfrm>
          <a:prstGeom prst="rect">
            <a:avLst/>
          </a:prstGeom>
        </p:spPr>
        <p:txBody>
          <a:bodyPr lIns="0" tIns="0" rIns="0" bIns="0" rtlCol="0" anchor="t">
            <a:spAutoFit/>
          </a:bodyPr>
          <a:lstStyle/>
          <a:p>
            <a:pPr algn="ctr">
              <a:lnSpc>
                <a:spcPts val="4320"/>
              </a:lnSpc>
              <a:spcBef>
                <a:spcPct val="0"/>
              </a:spcBef>
            </a:pPr>
            <a:endParaRPr/>
          </a:p>
        </p:txBody>
      </p:sp>
      <p:sp>
        <p:nvSpPr>
          <p:cNvPr id="33" name="TextBox 33"/>
          <p:cNvSpPr txBox="1"/>
          <p:nvPr/>
        </p:nvSpPr>
        <p:spPr>
          <a:xfrm>
            <a:off x="533400" y="1491936"/>
            <a:ext cx="3790652" cy="704850"/>
          </a:xfrm>
          <a:prstGeom prst="rect">
            <a:avLst/>
          </a:prstGeom>
        </p:spPr>
        <p:txBody>
          <a:bodyPr lIns="0" tIns="0" rIns="0" bIns="0" rtlCol="0" anchor="t">
            <a:spAutoFit/>
          </a:bodyPr>
          <a:lstStyle/>
          <a:p>
            <a:pPr algn="ctr">
              <a:lnSpc>
                <a:spcPts val="4919"/>
              </a:lnSpc>
              <a:spcBef>
                <a:spcPct val="0"/>
              </a:spcBef>
            </a:pPr>
            <a:r>
              <a:rPr lang="en-US" sz="4099" b="1" spc="38" dirty="0">
                <a:solidFill>
                  <a:srgbClr val="000000"/>
                </a:solidFill>
                <a:latin typeface="Calibri (MS) Bold"/>
                <a:ea typeface="Calibri (MS) Bold"/>
                <a:cs typeface="Calibri (MS) Bold"/>
                <a:sym typeface="Calibri (MS) Bold"/>
              </a:rPr>
              <a:t>Tool Setup Agent</a:t>
            </a:r>
          </a:p>
        </p:txBody>
      </p:sp>
      <p:grpSp>
        <p:nvGrpSpPr>
          <p:cNvPr id="34" name="Group 34"/>
          <p:cNvGrpSpPr/>
          <p:nvPr/>
        </p:nvGrpSpPr>
        <p:grpSpPr>
          <a:xfrm>
            <a:off x="3631354" y="5684694"/>
            <a:ext cx="1295400" cy="554910"/>
            <a:chOff x="0" y="0"/>
            <a:chExt cx="1430723" cy="812800"/>
          </a:xfrm>
        </p:grpSpPr>
        <p:sp>
          <p:nvSpPr>
            <p:cNvPr id="35" name="Freeform 35"/>
            <p:cNvSpPr/>
            <p:nvPr/>
          </p:nvSpPr>
          <p:spPr>
            <a:xfrm>
              <a:off x="0" y="0"/>
              <a:ext cx="1430723" cy="812800"/>
            </a:xfrm>
            <a:custGeom>
              <a:avLst/>
              <a:gdLst/>
              <a:ahLst/>
              <a:cxnLst/>
              <a:rect l="l" t="t" r="r" b="b"/>
              <a:pathLst>
                <a:path w="1430723" h="812800">
                  <a:moveTo>
                    <a:pt x="1430723" y="406400"/>
                  </a:moveTo>
                  <a:lnTo>
                    <a:pt x="1024323" y="0"/>
                  </a:lnTo>
                  <a:lnTo>
                    <a:pt x="1024323" y="203200"/>
                  </a:lnTo>
                  <a:lnTo>
                    <a:pt x="0" y="203200"/>
                  </a:lnTo>
                  <a:lnTo>
                    <a:pt x="0" y="609600"/>
                  </a:lnTo>
                  <a:lnTo>
                    <a:pt x="1024323" y="609600"/>
                  </a:lnTo>
                  <a:lnTo>
                    <a:pt x="1024323" y="812800"/>
                  </a:lnTo>
                  <a:lnTo>
                    <a:pt x="1430723" y="406400"/>
                  </a:lnTo>
                  <a:close/>
                </a:path>
              </a:pathLst>
            </a:custGeom>
            <a:solidFill>
              <a:srgbClr val="000000"/>
            </a:solidFill>
          </p:spPr>
        </p:sp>
        <p:sp>
          <p:nvSpPr>
            <p:cNvPr id="36" name="TextBox 36"/>
            <p:cNvSpPr txBox="1"/>
            <p:nvPr/>
          </p:nvSpPr>
          <p:spPr>
            <a:xfrm>
              <a:off x="0" y="165100"/>
              <a:ext cx="1329123" cy="444500"/>
            </a:xfrm>
            <a:prstGeom prst="rect">
              <a:avLst/>
            </a:prstGeom>
          </p:spPr>
          <p:txBody>
            <a:bodyPr lIns="50800" tIns="50800" rIns="50800" bIns="50800" rtlCol="0" anchor="ctr"/>
            <a:lstStyle/>
            <a:p>
              <a:pPr algn="ctr">
                <a:lnSpc>
                  <a:spcPts val="2160"/>
                </a:lnSpc>
              </a:pPr>
              <a:endParaRPr/>
            </a:p>
          </p:txBody>
        </p:sp>
      </p:grpSp>
      <p:grpSp>
        <p:nvGrpSpPr>
          <p:cNvPr id="40" name="Group 40"/>
          <p:cNvGrpSpPr/>
          <p:nvPr/>
        </p:nvGrpSpPr>
        <p:grpSpPr>
          <a:xfrm>
            <a:off x="12751080" y="5752857"/>
            <a:ext cx="1025452" cy="554910"/>
            <a:chOff x="0" y="0"/>
            <a:chExt cx="1502022" cy="812800"/>
          </a:xfrm>
        </p:grpSpPr>
        <p:sp>
          <p:nvSpPr>
            <p:cNvPr id="41" name="Freeform 41"/>
            <p:cNvSpPr/>
            <p:nvPr/>
          </p:nvSpPr>
          <p:spPr>
            <a:xfrm>
              <a:off x="0" y="0"/>
              <a:ext cx="1502022" cy="812800"/>
            </a:xfrm>
            <a:custGeom>
              <a:avLst/>
              <a:gdLst/>
              <a:ahLst/>
              <a:cxnLst/>
              <a:rect l="l" t="t" r="r" b="b"/>
              <a:pathLst>
                <a:path w="1502022" h="812800">
                  <a:moveTo>
                    <a:pt x="1502022" y="406400"/>
                  </a:moveTo>
                  <a:lnTo>
                    <a:pt x="1095622" y="0"/>
                  </a:lnTo>
                  <a:lnTo>
                    <a:pt x="1095622" y="203200"/>
                  </a:lnTo>
                  <a:lnTo>
                    <a:pt x="0" y="203200"/>
                  </a:lnTo>
                  <a:lnTo>
                    <a:pt x="0" y="609600"/>
                  </a:lnTo>
                  <a:lnTo>
                    <a:pt x="1095622" y="609600"/>
                  </a:lnTo>
                  <a:lnTo>
                    <a:pt x="1095622" y="812800"/>
                  </a:lnTo>
                  <a:lnTo>
                    <a:pt x="1502022" y="406400"/>
                  </a:lnTo>
                  <a:close/>
                </a:path>
              </a:pathLst>
            </a:custGeom>
            <a:solidFill>
              <a:srgbClr val="000000"/>
            </a:solidFill>
          </p:spPr>
        </p:sp>
        <p:sp>
          <p:nvSpPr>
            <p:cNvPr id="42" name="TextBox 42"/>
            <p:cNvSpPr txBox="1"/>
            <p:nvPr/>
          </p:nvSpPr>
          <p:spPr>
            <a:xfrm>
              <a:off x="0" y="165100"/>
              <a:ext cx="1400422" cy="444500"/>
            </a:xfrm>
            <a:prstGeom prst="rect">
              <a:avLst/>
            </a:prstGeom>
          </p:spPr>
          <p:txBody>
            <a:bodyPr lIns="50800" tIns="50800" rIns="50800" bIns="50800" rtlCol="0" anchor="ctr"/>
            <a:lstStyle/>
            <a:p>
              <a:pPr algn="ctr">
                <a:lnSpc>
                  <a:spcPts val="2160"/>
                </a:lnSpc>
              </a:pPr>
              <a:endParaRPr/>
            </a:p>
          </p:txBody>
        </p:sp>
      </p:grpSp>
      <p:sp>
        <p:nvSpPr>
          <p:cNvPr id="46" name="TextBox 46"/>
          <p:cNvSpPr txBox="1"/>
          <p:nvPr/>
        </p:nvSpPr>
        <p:spPr>
          <a:xfrm>
            <a:off x="1771211" y="6833413"/>
            <a:ext cx="1381088" cy="516552"/>
          </a:xfrm>
          <a:prstGeom prst="rect">
            <a:avLst/>
          </a:prstGeom>
        </p:spPr>
        <p:txBody>
          <a:bodyPr wrap="square" lIns="0" tIns="0" rIns="0" bIns="0" rtlCol="0" anchor="t">
            <a:spAutoFit/>
          </a:bodyPr>
          <a:lstStyle/>
          <a:p>
            <a:pPr algn="ctr">
              <a:lnSpc>
                <a:spcPts val="2040"/>
              </a:lnSpc>
              <a:spcBef>
                <a:spcPct val="0"/>
              </a:spcBef>
            </a:pPr>
            <a:r>
              <a:rPr lang="en-US" sz="2000" spc="15" dirty="0">
                <a:solidFill>
                  <a:srgbClr val="000000"/>
                </a:solidFill>
                <a:latin typeface="Calibri (MS)"/>
                <a:ea typeface="Calibri (MS)"/>
                <a:cs typeface="Calibri (MS)"/>
                <a:sym typeface="Calibri (MS)"/>
              </a:rPr>
              <a:t>Finalize Tools</a:t>
            </a:r>
          </a:p>
        </p:txBody>
      </p:sp>
      <p:sp>
        <p:nvSpPr>
          <p:cNvPr id="47" name="TextBox 47"/>
          <p:cNvSpPr txBox="1"/>
          <p:nvPr/>
        </p:nvSpPr>
        <p:spPr>
          <a:xfrm>
            <a:off x="5907800" y="5470698"/>
            <a:ext cx="1883502" cy="773032"/>
          </a:xfrm>
          <a:prstGeom prst="rect">
            <a:avLst/>
          </a:prstGeom>
        </p:spPr>
        <p:txBody>
          <a:bodyPr lIns="0" tIns="0" rIns="0" bIns="0" rtlCol="0" anchor="t">
            <a:spAutoFit/>
          </a:bodyPr>
          <a:lstStyle/>
          <a:p>
            <a:pPr algn="ctr">
              <a:lnSpc>
                <a:spcPts val="2040"/>
              </a:lnSpc>
              <a:spcBef>
                <a:spcPct val="0"/>
              </a:spcBef>
            </a:pPr>
            <a:r>
              <a:rPr lang="en-US" sz="2000" spc="15" dirty="0">
                <a:solidFill>
                  <a:srgbClr val="000000"/>
                </a:solidFill>
                <a:latin typeface="Calibri (MS)"/>
                <a:ea typeface="Calibri (MS)"/>
                <a:cs typeface="Calibri (MS)"/>
                <a:sym typeface="Calibri (MS)"/>
              </a:rPr>
              <a:t>Identify tool dependencies and configs</a:t>
            </a:r>
          </a:p>
        </p:txBody>
      </p:sp>
      <p:sp>
        <p:nvSpPr>
          <p:cNvPr id="48" name="TextBox 48"/>
          <p:cNvSpPr txBox="1"/>
          <p:nvPr/>
        </p:nvSpPr>
        <p:spPr>
          <a:xfrm>
            <a:off x="7973392" y="8246098"/>
            <a:ext cx="1868881" cy="838200"/>
          </a:xfrm>
          <a:prstGeom prst="rect">
            <a:avLst/>
          </a:prstGeom>
        </p:spPr>
        <p:txBody>
          <a:bodyPr lIns="0" tIns="0" rIns="0" bIns="0" rtlCol="0" anchor="t">
            <a:spAutoFit/>
          </a:bodyPr>
          <a:lstStyle/>
          <a:p>
            <a:pPr algn="ctr">
              <a:lnSpc>
                <a:spcPts val="2160"/>
              </a:lnSpc>
              <a:spcBef>
                <a:spcPct val="0"/>
              </a:spcBef>
            </a:pPr>
            <a:r>
              <a:rPr lang="en-US" sz="2000" spc="16" dirty="0">
                <a:solidFill>
                  <a:srgbClr val="000000"/>
                </a:solidFill>
                <a:latin typeface="Calibri (MS)"/>
                <a:ea typeface="Calibri (MS)"/>
                <a:cs typeface="Calibri (MS)"/>
                <a:sym typeface="Calibri (MS)"/>
              </a:rPr>
              <a:t>Integrate user inputs into configurations</a:t>
            </a:r>
          </a:p>
        </p:txBody>
      </p:sp>
      <p:sp>
        <p:nvSpPr>
          <p:cNvPr id="49" name="TextBox 49"/>
          <p:cNvSpPr txBox="1"/>
          <p:nvPr/>
        </p:nvSpPr>
        <p:spPr>
          <a:xfrm>
            <a:off x="9873509" y="5382409"/>
            <a:ext cx="2064009" cy="846386"/>
          </a:xfrm>
          <a:prstGeom prst="rect">
            <a:avLst/>
          </a:prstGeom>
        </p:spPr>
        <p:txBody>
          <a:bodyPr wrap="square" lIns="0" tIns="0" rIns="0" bIns="0" rtlCol="0" anchor="t">
            <a:spAutoFit/>
          </a:bodyPr>
          <a:lstStyle/>
          <a:p>
            <a:pPr algn="ctr">
              <a:lnSpc>
                <a:spcPts val="2160"/>
              </a:lnSpc>
              <a:spcBef>
                <a:spcPct val="0"/>
              </a:spcBef>
            </a:pPr>
            <a:r>
              <a:rPr lang="en-US" sz="2000" spc="16" dirty="0">
                <a:solidFill>
                  <a:srgbClr val="000000"/>
                </a:solidFill>
                <a:latin typeface="Calibri (MS)"/>
                <a:ea typeface="Calibri (MS)"/>
                <a:cs typeface="Calibri (MS)"/>
                <a:sym typeface="Calibri (MS)"/>
              </a:rPr>
              <a:t>Map configurations to environment variables</a:t>
            </a:r>
          </a:p>
        </p:txBody>
      </p:sp>
      <p:sp>
        <p:nvSpPr>
          <p:cNvPr id="50" name="TextBox 50"/>
          <p:cNvSpPr txBox="1"/>
          <p:nvPr/>
        </p:nvSpPr>
        <p:spPr>
          <a:xfrm>
            <a:off x="14353912" y="6779505"/>
            <a:ext cx="1433512" cy="564257"/>
          </a:xfrm>
          <a:prstGeom prst="rect">
            <a:avLst/>
          </a:prstGeom>
        </p:spPr>
        <p:txBody>
          <a:bodyPr lIns="0" tIns="0" rIns="0" bIns="0" rtlCol="0" anchor="t">
            <a:spAutoFit/>
          </a:bodyPr>
          <a:lstStyle/>
          <a:p>
            <a:pPr algn="ctr">
              <a:lnSpc>
                <a:spcPts val="2160"/>
              </a:lnSpc>
              <a:spcBef>
                <a:spcPct val="0"/>
              </a:spcBef>
            </a:pPr>
            <a:r>
              <a:rPr lang="en-US" sz="2000" spc="16" dirty="0">
                <a:solidFill>
                  <a:srgbClr val="000000"/>
                </a:solidFill>
                <a:latin typeface="Calibri (MS)"/>
                <a:ea typeface="Calibri (MS)"/>
                <a:cs typeface="Calibri (MS)"/>
                <a:sym typeface="Calibri (MS)"/>
              </a:rPr>
              <a:t>Final Workflow</a:t>
            </a:r>
          </a:p>
        </p:txBody>
      </p:sp>
      <p:sp>
        <p:nvSpPr>
          <p:cNvPr id="6" name="Freeform 6"/>
          <p:cNvSpPr/>
          <p:nvPr/>
        </p:nvSpPr>
        <p:spPr>
          <a:xfrm>
            <a:off x="8064680" y="1584962"/>
            <a:ext cx="1422661" cy="1862182"/>
          </a:xfrm>
          <a:custGeom>
            <a:avLst/>
            <a:gdLst/>
            <a:ahLst/>
            <a:cxnLst/>
            <a:rect l="l" t="t" r="r" b="b"/>
            <a:pathLst>
              <a:path w="1422661" h="1862182">
                <a:moveTo>
                  <a:pt x="0" y="0"/>
                </a:moveTo>
                <a:lnTo>
                  <a:pt x="1422661" y="0"/>
                </a:lnTo>
                <a:lnTo>
                  <a:pt x="1422661" y="1862182"/>
                </a:lnTo>
                <a:lnTo>
                  <a:pt x="0" y="1862182"/>
                </a:lnTo>
                <a:lnTo>
                  <a:pt x="0" y="0"/>
                </a:lnTo>
                <a:close/>
              </a:path>
            </a:pathLst>
          </a:custGeom>
          <a:blipFill>
            <a:blip r:embed="rId9"/>
            <a:stretch>
              <a:fillRect/>
            </a:stretch>
          </a:blipFill>
        </p:spPr>
      </p:sp>
      <p:sp>
        <p:nvSpPr>
          <p:cNvPr id="52" name="Arrow: Left-Up 51">
            <a:extLst>
              <a:ext uri="{FF2B5EF4-FFF2-40B4-BE49-F238E27FC236}">
                <a16:creationId xmlns:a16="http://schemas.microsoft.com/office/drawing/2014/main" id="{77C5A982-C0D3-4A8C-9348-F38B3DB9E407}"/>
              </a:ext>
            </a:extLst>
          </p:cNvPr>
          <p:cNvSpPr/>
          <p:nvPr/>
        </p:nvSpPr>
        <p:spPr>
          <a:xfrm>
            <a:off x="10237182" y="6678911"/>
            <a:ext cx="850392" cy="850392"/>
          </a:xfrm>
          <a:prstGeom prst="lef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Arrow: Left-Right 52">
            <a:extLst>
              <a:ext uri="{FF2B5EF4-FFF2-40B4-BE49-F238E27FC236}">
                <a16:creationId xmlns:a16="http://schemas.microsoft.com/office/drawing/2014/main" id="{93310FC5-9F0D-4B6E-A6A8-C5534A8DFC34}"/>
              </a:ext>
            </a:extLst>
          </p:cNvPr>
          <p:cNvSpPr/>
          <p:nvPr/>
        </p:nvSpPr>
        <p:spPr>
          <a:xfrm>
            <a:off x="7973392" y="4284837"/>
            <a:ext cx="1719516" cy="484632"/>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Arrow: Left-Up 53">
            <a:extLst>
              <a:ext uri="{FF2B5EF4-FFF2-40B4-BE49-F238E27FC236}">
                <a16:creationId xmlns:a16="http://schemas.microsoft.com/office/drawing/2014/main" id="{1E26A21C-1F5C-4DD8-819D-99AB626BD8FC}"/>
              </a:ext>
            </a:extLst>
          </p:cNvPr>
          <p:cNvSpPr/>
          <p:nvPr/>
        </p:nvSpPr>
        <p:spPr>
          <a:xfrm rot="5400000">
            <a:off x="6558708" y="6578000"/>
            <a:ext cx="850392" cy="850392"/>
          </a:xfrm>
          <a:prstGeom prst="lef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30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7" grpId="0" animBg="1"/>
      <p:bldP spid="25" grpId="0" animBg="1"/>
      <p:bldP spid="29" grpId="0" animBg="1"/>
      <p:bldP spid="46" grpId="0"/>
      <p:bldP spid="47" grpId="0"/>
      <p:bldP spid="48" grpId="0"/>
      <p:bldP spid="49" grpId="0"/>
      <p:bldP spid="50" grpId="0"/>
      <p:bldP spid="52" grpId="0" animBg="1"/>
      <p:bldP spid="53" grpId="0" animBg="1"/>
      <p:bldP spid="5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12240425" y="1518017"/>
            <a:ext cx="5730026" cy="7250966"/>
          </a:xfrm>
          <a:custGeom>
            <a:avLst/>
            <a:gdLst/>
            <a:ahLst/>
            <a:cxnLst/>
            <a:rect l="l" t="t" r="r" b="b"/>
            <a:pathLst>
              <a:path w="5730026" h="7250966">
                <a:moveTo>
                  <a:pt x="0" y="0"/>
                </a:moveTo>
                <a:lnTo>
                  <a:pt x="5730026" y="0"/>
                </a:lnTo>
                <a:lnTo>
                  <a:pt x="5730026" y="7250966"/>
                </a:lnTo>
                <a:lnTo>
                  <a:pt x="0" y="7250966"/>
                </a:lnTo>
                <a:lnTo>
                  <a:pt x="0" y="0"/>
                </a:lnTo>
                <a:close/>
              </a:path>
            </a:pathLst>
          </a:custGeom>
          <a:blipFill>
            <a:blip r:embed="rId4"/>
            <a:stretch>
              <a:fillRect l="-2509" r="-11024"/>
            </a:stretch>
          </a:blipFill>
        </p:spPr>
      </p:sp>
      <p:sp>
        <p:nvSpPr>
          <p:cNvPr id="8" name="TextBox 8"/>
          <p:cNvSpPr txBox="1"/>
          <p:nvPr/>
        </p:nvSpPr>
        <p:spPr>
          <a:xfrm>
            <a:off x="671645" y="1432292"/>
            <a:ext cx="4149626" cy="704850"/>
          </a:xfrm>
          <a:prstGeom prst="rect">
            <a:avLst/>
          </a:prstGeom>
        </p:spPr>
        <p:txBody>
          <a:bodyPr lIns="0" tIns="0" rIns="0" bIns="0" rtlCol="0" anchor="t">
            <a:spAutoFit/>
          </a:bodyPr>
          <a:lstStyle/>
          <a:p>
            <a:pPr algn="ctr">
              <a:lnSpc>
                <a:spcPts val="4919"/>
              </a:lnSpc>
              <a:spcBef>
                <a:spcPct val="0"/>
              </a:spcBef>
            </a:pPr>
            <a:r>
              <a:rPr lang="en-US" sz="4099" b="1" spc="38">
                <a:solidFill>
                  <a:srgbClr val="000000"/>
                </a:solidFill>
                <a:latin typeface="Calibri (MS) Bold"/>
                <a:ea typeface="Calibri (MS) Bold"/>
                <a:cs typeface="Calibri (MS) Bold"/>
                <a:sym typeface="Calibri (MS) Bold"/>
              </a:rPr>
              <a:t>Deployment Agent</a:t>
            </a:r>
          </a:p>
        </p:txBody>
      </p:sp>
      <p:sp>
        <p:nvSpPr>
          <p:cNvPr id="9" name="TextBox 9"/>
          <p:cNvSpPr txBox="1"/>
          <p:nvPr/>
        </p:nvSpPr>
        <p:spPr>
          <a:xfrm>
            <a:off x="713168" y="2333147"/>
            <a:ext cx="3074343"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Responsibilities:</a:t>
            </a:r>
          </a:p>
        </p:txBody>
      </p:sp>
      <p:sp>
        <p:nvSpPr>
          <p:cNvPr id="10" name="TextBox 10"/>
          <p:cNvSpPr txBox="1"/>
          <p:nvPr/>
        </p:nvSpPr>
        <p:spPr>
          <a:xfrm>
            <a:off x="729018" y="3765064"/>
            <a:ext cx="8130871"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1. Find and resolve all port conflicts amongst the service</a:t>
            </a:r>
          </a:p>
        </p:txBody>
      </p:sp>
      <p:sp>
        <p:nvSpPr>
          <p:cNvPr id="11" name="TextBox 11"/>
          <p:cNvSpPr txBox="1"/>
          <p:nvPr/>
        </p:nvSpPr>
        <p:spPr>
          <a:xfrm>
            <a:off x="729018" y="5508139"/>
            <a:ext cx="11511406"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2. Run and execute all dependencies and wait for a response from their health checks before executing parent</a:t>
            </a:r>
          </a:p>
        </p:txBody>
      </p:sp>
      <p:sp>
        <p:nvSpPr>
          <p:cNvPr id="12" name="TextBox 12"/>
          <p:cNvSpPr txBox="1"/>
          <p:nvPr/>
        </p:nvSpPr>
        <p:spPr>
          <a:xfrm>
            <a:off x="729018" y="7251214"/>
            <a:ext cx="10596545"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3. Monitor logs from terminal and notify the user in case of service failure</a:t>
            </a:r>
          </a:p>
        </p:txBody>
      </p:sp>
      <p:sp>
        <p:nvSpPr>
          <p:cNvPr id="13" name="TextBox 13"/>
          <p:cNvSpPr txBox="1"/>
          <p:nvPr/>
        </p:nvSpPr>
        <p:spPr>
          <a:xfrm>
            <a:off x="1056640" y="92401"/>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Agentic WorkFlow</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55B6B6FC-2E9A-43DF-966E-900434D8E8DA}"/>
              </a:ext>
            </a:extLst>
          </p:cNvPr>
          <p:cNvSpPr/>
          <p:nvPr/>
        </p:nvSpPr>
        <p:spPr>
          <a:xfrm>
            <a:off x="12027027" y="2108038"/>
            <a:ext cx="4579256" cy="24045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Rounded Corners 127">
            <a:extLst>
              <a:ext uri="{FF2B5EF4-FFF2-40B4-BE49-F238E27FC236}">
                <a16:creationId xmlns:a16="http://schemas.microsoft.com/office/drawing/2014/main" id="{58C56189-F409-47AE-83B1-ECB324779465}"/>
              </a:ext>
            </a:extLst>
          </p:cNvPr>
          <p:cNvSpPr/>
          <p:nvPr/>
        </p:nvSpPr>
        <p:spPr>
          <a:xfrm>
            <a:off x="2728663" y="5253162"/>
            <a:ext cx="11923549" cy="354744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0">
            <a:extLst>
              <a:ext uri="{FF2B5EF4-FFF2-40B4-BE49-F238E27FC236}">
                <a16:creationId xmlns:a16="http://schemas.microsoft.com/office/drawing/2014/main" id="{AD4B98D0-F29B-492A-A14F-EE90726CD7E8}"/>
              </a:ext>
            </a:extLst>
          </p:cNvPr>
          <p:cNvGrpSpPr/>
          <p:nvPr/>
        </p:nvGrpSpPr>
        <p:grpSpPr>
          <a:xfrm>
            <a:off x="16208351" y="6207921"/>
            <a:ext cx="1492073" cy="1582689"/>
            <a:chOff x="0" y="0"/>
            <a:chExt cx="623346" cy="770703"/>
          </a:xfrm>
        </p:grpSpPr>
        <p:sp>
          <p:nvSpPr>
            <p:cNvPr id="126" name="Freeform 11">
              <a:extLst>
                <a:ext uri="{FF2B5EF4-FFF2-40B4-BE49-F238E27FC236}">
                  <a16:creationId xmlns:a16="http://schemas.microsoft.com/office/drawing/2014/main" id="{C110617F-DC14-4F16-88E6-5D9A83C118C6}"/>
                </a:ext>
              </a:extLst>
            </p:cNvPr>
            <p:cNvSpPr/>
            <p:nvPr/>
          </p:nvSpPr>
          <p:spPr>
            <a:xfrm>
              <a:off x="0" y="0"/>
              <a:ext cx="623346" cy="770703"/>
            </a:xfrm>
            <a:custGeom>
              <a:avLst/>
              <a:gdLst/>
              <a:ahLst/>
              <a:cxnLst/>
              <a:rect l="l" t="t" r="r" b="b"/>
              <a:pathLst>
                <a:path w="623346" h="770703">
                  <a:moveTo>
                    <a:pt x="166826" y="0"/>
                  </a:moveTo>
                  <a:lnTo>
                    <a:pt x="456520" y="0"/>
                  </a:lnTo>
                  <a:cubicBezTo>
                    <a:pt x="500765" y="0"/>
                    <a:pt x="543198" y="17576"/>
                    <a:pt x="574484" y="48862"/>
                  </a:cubicBezTo>
                  <a:cubicBezTo>
                    <a:pt x="605770" y="80148"/>
                    <a:pt x="623346" y="122581"/>
                    <a:pt x="623346" y="166826"/>
                  </a:cubicBezTo>
                  <a:lnTo>
                    <a:pt x="623346" y="603878"/>
                  </a:lnTo>
                  <a:cubicBezTo>
                    <a:pt x="623346" y="648123"/>
                    <a:pt x="605770" y="690555"/>
                    <a:pt x="574484" y="721841"/>
                  </a:cubicBezTo>
                  <a:cubicBezTo>
                    <a:pt x="543198" y="753127"/>
                    <a:pt x="500765" y="770703"/>
                    <a:pt x="456520" y="770703"/>
                  </a:cubicBezTo>
                  <a:lnTo>
                    <a:pt x="166826" y="770703"/>
                  </a:lnTo>
                  <a:cubicBezTo>
                    <a:pt x="122581" y="770703"/>
                    <a:pt x="80148" y="753127"/>
                    <a:pt x="48862" y="721841"/>
                  </a:cubicBezTo>
                  <a:cubicBezTo>
                    <a:pt x="17576" y="690555"/>
                    <a:pt x="0" y="648123"/>
                    <a:pt x="0" y="603878"/>
                  </a:cubicBezTo>
                  <a:lnTo>
                    <a:pt x="0" y="166826"/>
                  </a:lnTo>
                  <a:cubicBezTo>
                    <a:pt x="0" y="122581"/>
                    <a:pt x="17576" y="80148"/>
                    <a:pt x="48862" y="48862"/>
                  </a:cubicBezTo>
                  <a:cubicBezTo>
                    <a:pt x="80148" y="17576"/>
                    <a:pt x="122581" y="0"/>
                    <a:pt x="166826" y="0"/>
                  </a:cubicBezTo>
                  <a:close/>
                </a:path>
              </a:pathLst>
            </a:custGeom>
            <a:solidFill>
              <a:srgbClr val="C0C9E4"/>
            </a:solidFill>
          </p:spPr>
        </p:sp>
        <p:sp>
          <p:nvSpPr>
            <p:cNvPr id="127" name="TextBox 12">
              <a:extLst>
                <a:ext uri="{FF2B5EF4-FFF2-40B4-BE49-F238E27FC236}">
                  <a16:creationId xmlns:a16="http://schemas.microsoft.com/office/drawing/2014/main" id="{73E2845B-33CE-44C9-9B69-62A66521D7DB}"/>
                </a:ext>
              </a:extLst>
            </p:cNvPr>
            <p:cNvSpPr txBox="1"/>
            <p:nvPr/>
          </p:nvSpPr>
          <p:spPr>
            <a:xfrm>
              <a:off x="0" y="-38100"/>
              <a:ext cx="623346" cy="808803"/>
            </a:xfrm>
            <a:prstGeom prst="rect">
              <a:avLst/>
            </a:prstGeom>
          </p:spPr>
          <p:txBody>
            <a:bodyPr lIns="50800" tIns="50800" rIns="50800" bIns="50800" rtlCol="0" anchor="ctr"/>
            <a:lstStyle/>
            <a:p>
              <a:pPr algn="ctr">
                <a:lnSpc>
                  <a:spcPts val="2160"/>
                </a:lnSpc>
              </a:pPr>
              <a:endParaRPr/>
            </a:p>
          </p:txBody>
        </p:sp>
      </p:grpSp>
      <p:grpSp>
        <p:nvGrpSpPr>
          <p:cNvPr id="122" name="Group 10">
            <a:extLst>
              <a:ext uri="{FF2B5EF4-FFF2-40B4-BE49-F238E27FC236}">
                <a16:creationId xmlns:a16="http://schemas.microsoft.com/office/drawing/2014/main" id="{015757DB-3333-464B-B832-C1BD8866B619}"/>
              </a:ext>
            </a:extLst>
          </p:cNvPr>
          <p:cNvGrpSpPr/>
          <p:nvPr/>
        </p:nvGrpSpPr>
        <p:grpSpPr>
          <a:xfrm>
            <a:off x="12713239" y="5980855"/>
            <a:ext cx="1099974" cy="1120307"/>
            <a:chOff x="0" y="0"/>
            <a:chExt cx="623346" cy="770703"/>
          </a:xfrm>
        </p:grpSpPr>
        <p:sp>
          <p:nvSpPr>
            <p:cNvPr id="123" name="Freeform 11">
              <a:extLst>
                <a:ext uri="{FF2B5EF4-FFF2-40B4-BE49-F238E27FC236}">
                  <a16:creationId xmlns:a16="http://schemas.microsoft.com/office/drawing/2014/main" id="{08517143-A6A7-4B7F-B457-52391A677FE8}"/>
                </a:ext>
              </a:extLst>
            </p:cNvPr>
            <p:cNvSpPr/>
            <p:nvPr/>
          </p:nvSpPr>
          <p:spPr>
            <a:xfrm>
              <a:off x="0" y="0"/>
              <a:ext cx="623346" cy="770703"/>
            </a:xfrm>
            <a:custGeom>
              <a:avLst/>
              <a:gdLst/>
              <a:ahLst/>
              <a:cxnLst/>
              <a:rect l="l" t="t" r="r" b="b"/>
              <a:pathLst>
                <a:path w="623346" h="770703">
                  <a:moveTo>
                    <a:pt x="166826" y="0"/>
                  </a:moveTo>
                  <a:lnTo>
                    <a:pt x="456520" y="0"/>
                  </a:lnTo>
                  <a:cubicBezTo>
                    <a:pt x="500765" y="0"/>
                    <a:pt x="543198" y="17576"/>
                    <a:pt x="574484" y="48862"/>
                  </a:cubicBezTo>
                  <a:cubicBezTo>
                    <a:pt x="605770" y="80148"/>
                    <a:pt x="623346" y="122581"/>
                    <a:pt x="623346" y="166826"/>
                  </a:cubicBezTo>
                  <a:lnTo>
                    <a:pt x="623346" y="603878"/>
                  </a:lnTo>
                  <a:cubicBezTo>
                    <a:pt x="623346" y="648123"/>
                    <a:pt x="605770" y="690555"/>
                    <a:pt x="574484" y="721841"/>
                  </a:cubicBezTo>
                  <a:cubicBezTo>
                    <a:pt x="543198" y="753127"/>
                    <a:pt x="500765" y="770703"/>
                    <a:pt x="456520" y="770703"/>
                  </a:cubicBezTo>
                  <a:lnTo>
                    <a:pt x="166826" y="770703"/>
                  </a:lnTo>
                  <a:cubicBezTo>
                    <a:pt x="122581" y="770703"/>
                    <a:pt x="80148" y="753127"/>
                    <a:pt x="48862" y="721841"/>
                  </a:cubicBezTo>
                  <a:cubicBezTo>
                    <a:pt x="17576" y="690555"/>
                    <a:pt x="0" y="648123"/>
                    <a:pt x="0" y="603878"/>
                  </a:cubicBezTo>
                  <a:lnTo>
                    <a:pt x="0" y="166826"/>
                  </a:lnTo>
                  <a:cubicBezTo>
                    <a:pt x="0" y="122581"/>
                    <a:pt x="17576" y="80148"/>
                    <a:pt x="48862" y="48862"/>
                  </a:cubicBezTo>
                  <a:cubicBezTo>
                    <a:pt x="80148" y="17576"/>
                    <a:pt x="122581" y="0"/>
                    <a:pt x="166826" y="0"/>
                  </a:cubicBezTo>
                  <a:close/>
                </a:path>
              </a:pathLst>
            </a:custGeom>
            <a:solidFill>
              <a:srgbClr val="C0C9E4"/>
            </a:solidFill>
          </p:spPr>
        </p:sp>
        <p:sp>
          <p:nvSpPr>
            <p:cNvPr id="124" name="TextBox 12">
              <a:extLst>
                <a:ext uri="{FF2B5EF4-FFF2-40B4-BE49-F238E27FC236}">
                  <a16:creationId xmlns:a16="http://schemas.microsoft.com/office/drawing/2014/main" id="{61CAD187-F785-4197-8D63-372EB2EA3752}"/>
                </a:ext>
              </a:extLst>
            </p:cNvPr>
            <p:cNvSpPr txBox="1"/>
            <p:nvPr/>
          </p:nvSpPr>
          <p:spPr>
            <a:xfrm>
              <a:off x="0" y="-38100"/>
              <a:ext cx="623346" cy="808803"/>
            </a:xfrm>
            <a:prstGeom prst="rect">
              <a:avLst/>
            </a:prstGeom>
          </p:spPr>
          <p:txBody>
            <a:bodyPr lIns="50800" tIns="50800" rIns="50800" bIns="50800" rtlCol="0" anchor="ctr"/>
            <a:lstStyle/>
            <a:p>
              <a:pPr algn="ctr">
                <a:lnSpc>
                  <a:spcPts val="2160"/>
                </a:lnSpc>
              </a:pPr>
              <a:endParaRPr/>
            </a:p>
          </p:txBody>
        </p:sp>
      </p:grpSp>
      <p:grpSp>
        <p:nvGrpSpPr>
          <p:cNvPr id="119" name="Group 10">
            <a:extLst>
              <a:ext uri="{FF2B5EF4-FFF2-40B4-BE49-F238E27FC236}">
                <a16:creationId xmlns:a16="http://schemas.microsoft.com/office/drawing/2014/main" id="{7AA5E6A5-7CAF-4D0C-A45E-527606957D61}"/>
              </a:ext>
            </a:extLst>
          </p:cNvPr>
          <p:cNvGrpSpPr/>
          <p:nvPr/>
        </p:nvGrpSpPr>
        <p:grpSpPr>
          <a:xfrm>
            <a:off x="9966928" y="6007702"/>
            <a:ext cx="1173303" cy="1064107"/>
            <a:chOff x="0" y="0"/>
            <a:chExt cx="623346" cy="770703"/>
          </a:xfrm>
        </p:grpSpPr>
        <p:sp>
          <p:nvSpPr>
            <p:cNvPr id="120" name="Freeform 11">
              <a:extLst>
                <a:ext uri="{FF2B5EF4-FFF2-40B4-BE49-F238E27FC236}">
                  <a16:creationId xmlns:a16="http://schemas.microsoft.com/office/drawing/2014/main" id="{7070B162-6FB1-4183-981C-920507EFB09A}"/>
                </a:ext>
              </a:extLst>
            </p:cNvPr>
            <p:cNvSpPr/>
            <p:nvPr/>
          </p:nvSpPr>
          <p:spPr>
            <a:xfrm>
              <a:off x="0" y="0"/>
              <a:ext cx="623346" cy="770703"/>
            </a:xfrm>
            <a:custGeom>
              <a:avLst/>
              <a:gdLst/>
              <a:ahLst/>
              <a:cxnLst/>
              <a:rect l="l" t="t" r="r" b="b"/>
              <a:pathLst>
                <a:path w="623346" h="770703">
                  <a:moveTo>
                    <a:pt x="166826" y="0"/>
                  </a:moveTo>
                  <a:lnTo>
                    <a:pt x="456520" y="0"/>
                  </a:lnTo>
                  <a:cubicBezTo>
                    <a:pt x="500765" y="0"/>
                    <a:pt x="543198" y="17576"/>
                    <a:pt x="574484" y="48862"/>
                  </a:cubicBezTo>
                  <a:cubicBezTo>
                    <a:pt x="605770" y="80148"/>
                    <a:pt x="623346" y="122581"/>
                    <a:pt x="623346" y="166826"/>
                  </a:cubicBezTo>
                  <a:lnTo>
                    <a:pt x="623346" y="603878"/>
                  </a:lnTo>
                  <a:cubicBezTo>
                    <a:pt x="623346" y="648123"/>
                    <a:pt x="605770" y="690555"/>
                    <a:pt x="574484" y="721841"/>
                  </a:cubicBezTo>
                  <a:cubicBezTo>
                    <a:pt x="543198" y="753127"/>
                    <a:pt x="500765" y="770703"/>
                    <a:pt x="456520" y="770703"/>
                  </a:cubicBezTo>
                  <a:lnTo>
                    <a:pt x="166826" y="770703"/>
                  </a:lnTo>
                  <a:cubicBezTo>
                    <a:pt x="122581" y="770703"/>
                    <a:pt x="80148" y="753127"/>
                    <a:pt x="48862" y="721841"/>
                  </a:cubicBezTo>
                  <a:cubicBezTo>
                    <a:pt x="17576" y="690555"/>
                    <a:pt x="0" y="648123"/>
                    <a:pt x="0" y="603878"/>
                  </a:cubicBezTo>
                  <a:lnTo>
                    <a:pt x="0" y="166826"/>
                  </a:lnTo>
                  <a:cubicBezTo>
                    <a:pt x="0" y="122581"/>
                    <a:pt x="17576" y="80148"/>
                    <a:pt x="48862" y="48862"/>
                  </a:cubicBezTo>
                  <a:cubicBezTo>
                    <a:pt x="80148" y="17576"/>
                    <a:pt x="122581" y="0"/>
                    <a:pt x="166826" y="0"/>
                  </a:cubicBezTo>
                  <a:close/>
                </a:path>
              </a:pathLst>
            </a:custGeom>
            <a:solidFill>
              <a:srgbClr val="C0C9E4"/>
            </a:solidFill>
          </p:spPr>
        </p:sp>
        <p:sp>
          <p:nvSpPr>
            <p:cNvPr id="121" name="TextBox 12">
              <a:extLst>
                <a:ext uri="{FF2B5EF4-FFF2-40B4-BE49-F238E27FC236}">
                  <a16:creationId xmlns:a16="http://schemas.microsoft.com/office/drawing/2014/main" id="{C86D7129-1475-4583-8612-F5795ECDBEA8}"/>
                </a:ext>
              </a:extLst>
            </p:cNvPr>
            <p:cNvSpPr txBox="1"/>
            <p:nvPr/>
          </p:nvSpPr>
          <p:spPr>
            <a:xfrm>
              <a:off x="0" y="-38100"/>
              <a:ext cx="623346" cy="808803"/>
            </a:xfrm>
            <a:prstGeom prst="rect">
              <a:avLst/>
            </a:prstGeom>
          </p:spPr>
          <p:txBody>
            <a:bodyPr lIns="50800" tIns="50800" rIns="50800" bIns="50800" rtlCol="0" anchor="ctr"/>
            <a:lstStyle/>
            <a:p>
              <a:pPr algn="ctr">
                <a:lnSpc>
                  <a:spcPts val="2160"/>
                </a:lnSpc>
              </a:pPr>
              <a:endParaRPr/>
            </a:p>
          </p:txBody>
        </p:sp>
      </p:grpSp>
      <p:grpSp>
        <p:nvGrpSpPr>
          <p:cNvPr id="116" name="Group 10">
            <a:extLst>
              <a:ext uri="{FF2B5EF4-FFF2-40B4-BE49-F238E27FC236}">
                <a16:creationId xmlns:a16="http://schemas.microsoft.com/office/drawing/2014/main" id="{B72B884D-64F4-4DDB-A0AA-A7AD81A1E2F3}"/>
              </a:ext>
            </a:extLst>
          </p:cNvPr>
          <p:cNvGrpSpPr/>
          <p:nvPr/>
        </p:nvGrpSpPr>
        <p:grpSpPr>
          <a:xfrm>
            <a:off x="8704443" y="5999006"/>
            <a:ext cx="1080374" cy="1072199"/>
            <a:chOff x="0" y="0"/>
            <a:chExt cx="623346" cy="770703"/>
          </a:xfrm>
        </p:grpSpPr>
        <p:sp>
          <p:nvSpPr>
            <p:cNvPr id="117" name="Freeform 11">
              <a:extLst>
                <a:ext uri="{FF2B5EF4-FFF2-40B4-BE49-F238E27FC236}">
                  <a16:creationId xmlns:a16="http://schemas.microsoft.com/office/drawing/2014/main" id="{5FF0E0F2-FC95-4DB6-87AB-72F7D4EA922D}"/>
                </a:ext>
              </a:extLst>
            </p:cNvPr>
            <p:cNvSpPr/>
            <p:nvPr/>
          </p:nvSpPr>
          <p:spPr>
            <a:xfrm>
              <a:off x="0" y="0"/>
              <a:ext cx="623346" cy="770703"/>
            </a:xfrm>
            <a:custGeom>
              <a:avLst/>
              <a:gdLst/>
              <a:ahLst/>
              <a:cxnLst/>
              <a:rect l="l" t="t" r="r" b="b"/>
              <a:pathLst>
                <a:path w="623346" h="770703">
                  <a:moveTo>
                    <a:pt x="166826" y="0"/>
                  </a:moveTo>
                  <a:lnTo>
                    <a:pt x="456520" y="0"/>
                  </a:lnTo>
                  <a:cubicBezTo>
                    <a:pt x="500765" y="0"/>
                    <a:pt x="543198" y="17576"/>
                    <a:pt x="574484" y="48862"/>
                  </a:cubicBezTo>
                  <a:cubicBezTo>
                    <a:pt x="605770" y="80148"/>
                    <a:pt x="623346" y="122581"/>
                    <a:pt x="623346" y="166826"/>
                  </a:cubicBezTo>
                  <a:lnTo>
                    <a:pt x="623346" y="603878"/>
                  </a:lnTo>
                  <a:cubicBezTo>
                    <a:pt x="623346" y="648123"/>
                    <a:pt x="605770" y="690555"/>
                    <a:pt x="574484" y="721841"/>
                  </a:cubicBezTo>
                  <a:cubicBezTo>
                    <a:pt x="543198" y="753127"/>
                    <a:pt x="500765" y="770703"/>
                    <a:pt x="456520" y="770703"/>
                  </a:cubicBezTo>
                  <a:lnTo>
                    <a:pt x="166826" y="770703"/>
                  </a:lnTo>
                  <a:cubicBezTo>
                    <a:pt x="122581" y="770703"/>
                    <a:pt x="80148" y="753127"/>
                    <a:pt x="48862" y="721841"/>
                  </a:cubicBezTo>
                  <a:cubicBezTo>
                    <a:pt x="17576" y="690555"/>
                    <a:pt x="0" y="648123"/>
                    <a:pt x="0" y="603878"/>
                  </a:cubicBezTo>
                  <a:lnTo>
                    <a:pt x="0" y="166826"/>
                  </a:lnTo>
                  <a:cubicBezTo>
                    <a:pt x="0" y="122581"/>
                    <a:pt x="17576" y="80148"/>
                    <a:pt x="48862" y="48862"/>
                  </a:cubicBezTo>
                  <a:cubicBezTo>
                    <a:pt x="80148" y="17576"/>
                    <a:pt x="122581" y="0"/>
                    <a:pt x="166826" y="0"/>
                  </a:cubicBezTo>
                  <a:close/>
                </a:path>
              </a:pathLst>
            </a:custGeom>
            <a:solidFill>
              <a:srgbClr val="C0C9E4"/>
            </a:solidFill>
          </p:spPr>
        </p:sp>
        <p:sp>
          <p:nvSpPr>
            <p:cNvPr id="118" name="TextBox 12">
              <a:extLst>
                <a:ext uri="{FF2B5EF4-FFF2-40B4-BE49-F238E27FC236}">
                  <a16:creationId xmlns:a16="http://schemas.microsoft.com/office/drawing/2014/main" id="{518B965D-EBDA-48D6-B46B-1CAB6C8C8E6A}"/>
                </a:ext>
              </a:extLst>
            </p:cNvPr>
            <p:cNvSpPr txBox="1"/>
            <p:nvPr/>
          </p:nvSpPr>
          <p:spPr>
            <a:xfrm>
              <a:off x="0" y="-38100"/>
              <a:ext cx="623346" cy="808803"/>
            </a:xfrm>
            <a:prstGeom prst="rect">
              <a:avLst/>
            </a:prstGeom>
          </p:spPr>
          <p:txBody>
            <a:bodyPr lIns="50800" tIns="50800" rIns="50800" bIns="50800" rtlCol="0" anchor="ctr"/>
            <a:lstStyle/>
            <a:p>
              <a:pPr algn="ctr">
                <a:lnSpc>
                  <a:spcPts val="2160"/>
                </a:lnSpc>
              </a:pPr>
              <a:endParaRPr/>
            </a:p>
          </p:txBody>
        </p:sp>
      </p:grpSp>
      <p:grpSp>
        <p:nvGrpSpPr>
          <p:cNvPr id="113" name="Group 10">
            <a:extLst>
              <a:ext uri="{FF2B5EF4-FFF2-40B4-BE49-F238E27FC236}">
                <a16:creationId xmlns:a16="http://schemas.microsoft.com/office/drawing/2014/main" id="{42DED66B-729F-4F1B-AB78-C6157D2178EF}"/>
              </a:ext>
            </a:extLst>
          </p:cNvPr>
          <p:cNvGrpSpPr/>
          <p:nvPr/>
        </p:nvGrpSpPr>
        <p:grpSpPr>
          <a:xfrm>
            <a:off x="7385664" y="6007703"/>
            <a:ext cx="1080374" cy="1019181"/>
            <a:chOff x="0" y="0"/>
            <a:chExt cx="623346" cy="770703"/>
          </a:xfrm>
        </p:grpSpPr>
        <p:sp>
          <p:nvSpPr>
            <p:cNvPr id="114" name="Freeform 11">
              <a:extLst>
                <a:ext uri="{FF2B5EF4-FFF2-40B4-BE49-F238E27FC236}">
                  <a16:creationId xmlns:a16="http://schemas.microsoft.com/office/drawing/2014/main" id="{D28481C5-2F72-4D4F-999D-3226EAEB73D5}"/>
                </a:ext>
              </a:extLst>
            </p:cNvPr>
            <p:cNvSpPr/>
            <p:nvPr/>
          </p:nvSpPr>
          <p:spPr>
            <a:xfrm>
              <a:off x="0" y="0"/>
              <a:ext cx="623346" cy="770703"/>
            </a:xfrm>
            <a:custGeom>
              <a:avLst/>
              <a:gdLst/>
              <a:ahLst/>
              <a:cxnLst/>
              <a:rect l="l" t="t" r="r" b="b"/>
              <a:pathLst>
                <a:path w="623346" h="770703">
                  <a:moveTo>
                    <a:pt x="166826" y="0"/>
                  </a:moveTo>
                  <a:lnTo>
                    <a:pt x="456520" y="0"/>
                  </a:lnTo>
                  <a:cubicBezTo>
                    <a:pt x="500765" y="0"/>
                    <a:pt x="543198" y="17576"/>
                    <a:pt x="574484" y="48862"/>
                  </a:cubicBezTo>
                  <a:cubicBezTo>
                    <a:pt x="605770" y="80148"/>
                    <a:pt x="623346" y="122581"/>
                    <a:pt x="623346" y="166826"/>
                  </a:cubicBezTo>
                  <a:lnTo>
                    <a:pt x="623346" y="603878"/>
                  </a:lnTo>
                  <a:cubicBezTo>
                    <a:pt x="623346" y="648123"/>
                    <a:pt x="605770" y="690555"/>
                    <a:pt x="574484" y="721841"/>
                  </a:cubicBezTo>
                  <a:cubicBezTo>
                    <a:pt x="543198" y="753127"/>
                    <a:pt x="500765" y="770703"/>
                    <a:pt x="456520" y="770703"/>
                  </a:cubicBezTo>
                  <a:lnTo>
                    <a:pt x="166826" y="770703"/>
                  </a:lnTo>
                  <a:cubicBezTo>
                    <a:pt x="122581" y="770703"/>
                    <a:pt x="80148" y="753127"/>
                    <a:pt x="48862" y="721841"/>
                  </a:cubicBezTo>
                  <a:cubicBezTo>
                    <a:pt x="17576" y="690555"/>
                    <a:pt x="0" y="648123"/>
                    <a:pt x="0" y="603878"/>
                  </a:cubicBezTo>
                  <a:lnTo>
                    <a:pt x="0" y="166826"/>
                  </a:lnTo>
                  <a:cubicBezTo>
                    <a:pt x="0" y="122581"/>
                    <a:pt x="17576" y="80148"/>
                    <a:pt x="48862" y="48862"/>
                  </a:cubicBezTo>
                  <a:cubicBezTo>
                    <a:pt x="80148" y="17576"/>
                    <a:pt x="122581" y="0"/>
                    <a:pt x="166826" y="0"/>
                  </a:cubicBezTo>
                  <a:close/>
                </a:path>
              </a:pathLst>
            </a:custGeom>
            <a:solidFill>
              <a:srgbClr val="C0C9E4"/>
            </a:solidFill>
          </p:spPr>
        </p:sp>
        <p:sp>
          <p:nvSpPr>
            <p:cNvPr id="115" name="TextBox 12">
              <a:extLst>
                <a:ext uri="{FF2B5EF4-FFF2-40B4-BE49-F238E27FC236}">
                  <a16:creationId xmlns:a16="http://schemas.microsoft.com/office/drawing/2014/main" id="{65EF2CD5-FBE3-4796-BBDF-11EA7996EBE2}"/>
                </a:ext>
              </a:extLst>
            </p:cNvPr>
            <p:cNvSpPr txBox="1"/>
            <p:nvPr/>
          </p:nvSpPr>
          <p:spPr>
            <a:xfrm>
              <a:off x="0" y="-38100"/>
              <a:ext cx="623346" cy="808803"/>
            </a:xfrm>
            <a:prstGeom prst="rect">
              <a:avLst/>
            </a:prstGeom>
          </p:spPr>
          <p:txBody>
            <a:bodyPr lIns="50800" tIns="50800" rIns="50800" bIns="50800" rtlCol="0" anchor="ctr"/>
            <a:lstStyle/>
            <a:p>
              <a:pPr algn="ctr">
                <a:lnSpc>
                  <a:spcPts val="2160"/>
                </a:lnSpc>
              </a:pPr>
              <a:endParaRPr/>
            </a:p>
          </p:txBody>
        </p:sp>
      </p:grpSp>
      <p:grpSp>
        <p:nvGrpSpPr>
          <p:cNvPr id="110" name="Group 10">
            <a:extLst>
              <a:ext uri="{FF2B5EF4-FFF2-40B4-BE49-F238E27FC236}">
                <a16:creationId xmlns:a16="http://schemas.microsoft.com/office/drawing/2014/main" id="{7541CC7D-4494-4376-B683-7E5D3CCD4B32}"/>
              </a:ext>
            </a:extLst>
          </p:cNvPr>
          <p:cNvGrpSpPr/>
          <p:nvPr/>
        </p:nvGrpSpPr>
        <p:grpSpPr>
          <a:xfrm>
            <a:off x="4650531" y="6027491"/>
            <a:ext cx="1136295" cy="1088546"/>
            <a:chOff x="0" y="0"/>
            <a:chExt cx="623346" cy="770703"/>
          </a:xfrm>
        </p:grpSpPr>
        <p:sp>
          <p:nvSpPr>
            <p:cNvPr id="111" name="Freeform 11">
              <a:extLst>
                <a:ext uri="{FF2B5EF4-FFF2-40B4-BE49-F238E27FC236}">
                  <a16:creationId xmlns:a16="http://schemas.microsoft.com/office/drawing/2014/main" id="{A40DBB52-C854-46C3-B0BD-AD226A076999}"/>
                </a:ext>
              </a:extLst>
            </p:cNvPr>
            <p:cNvSpPr/>
            <p:nvPr/>
          </p:nvSpPr>
          <p:spPr>
            <a:xfrm>
              <a:off x="0" y="0"/>
              <a:ext cx="623346" cy="770703"/>
            </a:xfrm>
            <a:custGeom>
              <a:avLst/>
              <a:gdLst/>
              <a:ahLst/>
              <a:cxnLst/>
              <a:rect l="l" t="t" r="r" b="b"/>
              <a:pathLst>
                <a:path w="623346" h="770703">
                  <a:moveTo>
                    <a:pt x="166826" y="0"/>
                  </a:moveTo>
                  <a:lnTo>
                    <a:pt x="456520" y="0"/>
                  </a:lnTo>
                  <a:cubicBezTo>
                    <a:pt x="500765" y="0"/>
                    <a:pt x="543198" y="17576"/>
                    <a:pt x="574484" y="48862"/>
                  </a:cubicBezTo>
                  <a:cubicBezTo>
                    <a:pt x="605770" y="80148"/>
                    <a:pt x="623346" y="122581"/>
                    <a:pt x="623346" y="166826"/>
                  </a:cubicBezTo>
                  <a:lnTo>
                    <a:pt x="623346" y="603878"/>
                  </a:lnTo>
                  <a:cubicBezTo>
                    <a:pt x="623346" y="648123"/>
                    <a:pt x="605770" y="690555"/>
                    <a:pt x="574484" y="721841"/>
                  </a:cubicBezTo>
                  <a:cubicBezTo>
                    <a:pt x="543198" y="753127"/>
                    <a:pt x="500765" y="770703"/>
                    <a:pt x="456520" y="770703"/>
                  </a:cubicBezTo>
                  <a:lnTo>
                    <a:pt x="166826" y="770703"/>
                  </a:lnTo>
                  <a:cubicBezTo>
                    <a:pt x="122581" y="770703"/>
                    <a:pt x="80148" y="753127"/>
                    <a:pt x="48862" y="721841"/>
                  </a:cubicBezTo>
                  <a:cubicBezTo>
                    <a:pt x="17576" y="690555"/>
                    <a:pt x="0" y="648123"/>
                    <a:pt x="0" y="603878"/>
                  </a:cubicBezTo>
                  <a:lnTo>
                    <a:pt x="0" y="166826"/>
                  </a:lnTo>
                  <a:cubicBezTo>
                    <a:pt x="0" y="122581"/>
                    <a:pt x="17576" y="80148"/>
                    <a:pt x="48862" y="48862"/>
                  </a:cubicBezTo>
                  <a:cubicBezTo>
                    <a:pt x="80148" y="17576"/>
                    <a:pt x="122581" y="0"/>
                    <a:pt x="166826" y="0"/>
                  </a:cubicBezTo>
                  <a:close/>
                </a:path>
              </a:pathLst>
            </a:custGeom>
            <a:solidFill>
              <a:srgbClr val="C0C9E4"/>
            </a:solidFill>
          </p:spPr>
        </p:sp>
        <p:sp>
          <p:nvSpPr>
            <p:cNvPr id="112" name="TextBox 12">
              <a:extLst>
                <a:ext uri="{FF2B5EF4-FFF2-40B4-BE49-F238E27FC236}">
                  <a16:creationId xmlns:a16="http://schemas.microsoft.com/office/drawing/2014/main" id="{739D3671-6424-49CE-B0EA-B511F449FCA9}"/>
                </a:ext>
              </a:extLst>
            </p:cNvPr>
            <p:cNvSpPr txBox="1"/>
            <p:nvPr/>
          </p:nvSpPr>
          <p:spPr>
            <a:xfrm>
              <a:off x="0" y="-38100"/>
              <a:ext cx="623346" cy="808803"/>
            </a:xfrm>
            <a:prstGeom prst="rect">
              <a:avLst/>
            </a:prstGeom>
          </p:spPr>
          <p:txBody>
            <a:bodyPr lIns="50800" tIns="50800" rIns="50800" bIns="50800" rtlCol="0" anchor="ctr"/>
            <a:lstStyle/>
            <a:p>
              <a:pPr algn="ctr">
                <a:lnSpc>
                  <a:spcPts val="2160"/>
                </a:lnSpc>
              </a:pPr>
              <a:endParaRPr/>
            </a:p>
          </p:txBody>
        </p:sp>
      </p:grpSp>
      <p:grpSp>
        <p:nvGrpSpPr>
          <p:cNvPr id="107" name="Group 10">
            <a:extLst>
              <a:ext uri="{FF2B5EF4-FFF2-40B4-BE49-F238E27FC236}">
                <a16:creationId xmlns:a16="http://schemas.microsoft.com/office/drawing/2014/main" id="{BF0E6C65-6B45-4704-B26C-EC41696A8569}"/>
              </a:ext>
            </a:extLst>
          </p:cNvPr>
          <p:cNvGrpSpPr/>
          <p:nvPr/>
        </p:nvGrpSpPr>
        <p:grpSpPr>
          <a:xfrm>
            <a:off x="3316834" y="6031081"/>
            <a:ext cx="1000851" cy="1037268"/>
            <a:chOff x="0" y="0"/>
            <a:chExt cx="623346" cy="770703"/>
          </a:xfrm>
        </p:grpSpPr>
        <p:sp>
          <p:nvSpPr>
            <p:cNvPr id="108" name="Freeform 11">
              <a:extLst>
                <a:ext uri="{FF2B5EF4-FFF2-40B4-BE49-F238E27FC236}">
                  <a16:creationId xmlns:a16="http://schemas.microsoft.com/office/drawing/2014/main" id="{299BA2B0-67B6-40E0-A868-21E03C4534B3}"/>
                </a:ext>
              </a:extLst>
            </p:cNvPr>
            <p:cNvSpPr/>
            <p:nvPr/>
          </p:nvSpPr>
          <p:spPr>
            <a:xfrm>
              <a:off x="0" y="0"/>
              <a:ext cx="623346" cy="770703"/>
            </a:xfrm>
            <a:custGeom>
              <a:avLst/>
              <a:gdLst/>
              <a:ahLst/>
              <a:cxnLst/>
              <a:rect l="l" t="t" r="r" b="b"/>
              <a:pathLst>
                <a:path w="623346" h="770703">
                  <a:moveTo>
                    <a:pt x="166826" y="0"/>
                  </a:moveTo>
                  <a:lnTo>
                    <a:pt x="456520" y="0"/>
                  </a:lnTo>
                  <a:cubicBezTo>
                    <a:pt x="500765" y="0"/>
                    <a:pt x="543198" y="17576"/>
                    <a:pt x="574484" y="48862"/>
                  </a:cubicBezTo>
                  <a:cubicBezTo>
                    <a:pt x="605770" y="80148"/>
                    <a:pt x="623346" y="122581"/>
                    <a:pt x="623346" y="166826"/>
                  </a:cubicBezTo>
                  <a:lnTo>
                    <a:pt x="623346" y="603878"/>
                  </a:lnTo>
                  <a:cubicBezTo>
                    <a:pt x="623346" y="648123"/>
                    <a:pt x="605770" y="690555"/>
                    <a:pt x="574484" y="721841"/>
                  </a:cubicBezTo>
                  <a:cubicBezTo>
                    <a:pt x="543198" y="753127"/>
                    <a:pt x="500765" y="770703"/>
                    <a:pt x="456520" y="770703"/>
                  </a:cubicBezTo>
                  <a:lnTo>
                    <a:pt x="166826" y="770703"/>
                  </a:lnTo>
                  <a:cubicBezTo>
                    <a:pt x="122581" y="770703"/>
                    <a:pt x="80148" y="753127"/>
                    <a:pt x="48862" y="721841"/>
                  </a:cubicBezTo>
                  <a:cubicBezTo>
                    <a:pt x="17576" y="690555"/>
                    <a:pt x="0" y="648123"/>
                    <a:pt x="0" y="603878"/>
                  </a:cubicBezTo>
                  <a:lnTo>
                    <a:pt x="0" y="166826"/>
                  </a:lnTo>
                  <a:cubicBezTo>
                    <a:pt x="0" y="122581"/>
                    <a:pt x="17576" y="80148"/>
                    <a:pt x="48862" y="48862"/>
                  </a:cubicBezTo>
                  <a:cubicBezTo>
                    <a:pt x="80148" y="17576"/>
                    <a:pt x="122581" y="0"/>
                    <a:pt x="166826" y="0"/>
                  </a:cubicBezTo>
                  <a:close/>
                </a:path>
              </a:pathLst>
            </a:custGeom>
            <a:solidFill>
              <a:srgbClr val="C0C9E4"/>
            </a:solidFill>
          </p:spPr>
        </p:sp>
        <p:sp>
          <p:nvSpPr>
            <p:cNvPr id="109" name="TextBox 12">
              <a:extLst>
                <a:ext uri="{FF2B5EF4-FFF2-40B4-BE49-F238E27FC236}">
                  <a16:creationId xmlns:a16="http://schemas.microsoft.com/office/drawing/2014/main" id="{5803E0A7-7157-431D-90D8-1B1A6C9F24A6}"/>
                </a:ext>
              </a:extLst>
            </p:cNvPr>
            <p:cNvSpPr txBox="1"/>
            <p:nvPr/>
          </p:nvSpPr>
          <p:spPr>
            <a:xfrm>
              <a:off x="0" y="-38100"/>
              <a:ext cx="623346" cy="808803"/>
            </a:xfrm>
            <a:prstGeom prst="rect">
              <a:avLst/>
            </a:prstGeom>
          </p:spPr>
          <p:txBody>
            <a:bodyPr lIns="50800" tIns="50800" rIns="50800" bIns="50800" rtlCol="0" anchor="ctr"/>
            <a:lstStyle/>
            <a:p>
              <a:pPr algn="ctr">
                <a:lnSpc>
                  <a:spcPts val="2160"/>
                </a:lnSpc>
              </a:pPr>
              <a:endParaRPr/>
            </a:p>
          </p:txBody>
        </p:sp>
      </p:grpSp>
      <p:grpSp>
        <p:nvGrpSpPr>
          <p:cNvPr id="101" name="Group 10">
            <a:extLst>
              <a:ext uri="{FF2B5EF4-FFF2-40B4-BE49-F238E27FC236}">
                <a16:creationId xmlns:a16="http://schemas.microsoft.com/office/drawing/2014/main" id="{8130AE50-1D84-439E-B301-3DD99E7B570D}"/>
              </a:ext>
            </a:extLst>
          </p:cNvPr>
          <p:cNvGrpSpPr/>
          <p:nvPr/>
        </p:nvGrpSpPr>
        <p:grpSpPr>
          <a:xfrm>
            <a:off x="13704194" y="2447862"/>
            <a:ext cx="1066924" cy="1109618"/>
            <a:chOff x="0" y="0"/>
            <a:chExt cx="623346" cy="770703"/>
          </a:xfrm>
        </p:grpSpPr>
        <p:sp>
          <p:nvSpPr>
            <p:cNvPr id="102" name="Freeform 11">
              <a:extLst>
                <a:ext uri="{FF2B5EF4-FFF2-40B4-BE49-F238E27FC236}">
                  <a16:creationId xmlns:a16="http://schemas.microsoft.com/office/drawing/2014/main" id="{80EF46FD-E344-4979-AECE-9916F8088C0E}"/>
                </a:ext>
              </a:extLst>
            </p:cNvPr>
            <p:cNvSpPr/>
            <p:nvPr/>
          </p:nvSpPr>
          <p:spPr>
            <a:xfrm>
              <a:off x="0" y="0"/>
              <a:ext cx="623346" cy="770703"/>
            </a:xfrm>
            <a:custGeom>
              <a:avLst/>
              <a:gdLst/>
              <a:ahLst/>
              <a:cxnLst/>
              <a:rect l="l" t="t" r="r" b="b"/>
              <a:pathLst>
                <a:path w="623346" h="770703">
                  <a:moveTo>
                    <a:pt x="166826" y="0"/>
                  </a:moveTo>
                  <a:lnTo>
                    <a:pt x="456520" y="0"/>
                  </a:lnTo>
                  <a:cubicBezTo>
                    <a:pt x="500765" y="0"/>
                    <a:pt x="543198" y="17576"/>
                    <a:pt x="574484" y="48862"/>
                  </a:cubicBezTo>
                  <a:cubicBezTo>
                    <a:pt x="605770" y="80148"/>
                    <a:pt x="623346" y="122581"/>
                    <a:pt x="623346" y="166826"/>
                  </a:cubicBezTo>
                  <a:lnTo>
                    <a:pt x="623346" y="603878"/>
                  </a:lnTo>
                  <a:cubicBezTo>
                    <a:pt x="623346" y="648123"/>
                    <a:pt x="605770" y="690555"/>
                    <a:pt x="574484" y="721841"/>
                  </a:cubicBezTo>
                  <a:cubicBezTo>
                    <a:pt x="543198" y="753127"/>
                    <a:pt x="500765" y="770703"/>
                    <a:pt x="456520" y="770703"/>
                  </a:cubicBezTo>
                  <a:lnTo>
                    <a:pt x="166826" y="770703"/>
                  </a:lnTo>
                  <a:cubicBezTo>
                    <a:pt x="122581" y="770703"/>
                    <a:pt x="80148" y="753127"/>
                    <a:pt x="48862" y="721841"/>
                  </a:cubicBezTo>
                  <a:cubicBezTo>
                    <a:pt x="17576" y="690555"/>
                    <a:pt x="0" y="648123"/>
                    <a:pt x="0" y="603878"/>
                  </a:cubicBezTo>
                  <a:lnTo>
                    <a:pt x="0" y="166826"/>
                  </a:lnTo>
                  <a:cubicBezTo>
                    <a:pt x="0" y="122581"/>
                    <a:pt x="17576" y="80148"/>
                    <a:pt x="48862" y="48862"/>
                  </a:cubicBezTo>
                  <a:cubicBezTo>
                    <a:pt x="80148" y="17576"/>
                    <a:pt x="122581" y="0"/>
                    <a:pt x="166826" y="0"/>
                  </a:cubicBezTo>
                  <a:close/>
                </a:path>
              </a:pathLst>
            </a:custGeom>
            <a:solidFill>
              <a:srgbClr val="C0C9E4"/>
            </a:solidFill>
          </p:spPr>
        </p:sp>
        <p:sp>
          <p:nvSpPr>
            <p:cNvPr id="103" name="TextBox 12">
              <a:extLst>
                <a:ext uri="{FF2B5EF4-FFF2-40B4-BE49-F238E27FC236}">
                  <a16:creationId xmlns:a16="http://schemas.microsoft.com/office/drawing/2014/main" id="{FC406D4B-4B60-4E2C-85D8-43600BD94D23}"/>
                </a:ext>
              </a:extLst>
            </p:cNvPr>
            <p:cNvSpPr txBox="1"/>
            <p:nvPr/>
          </p:nvSpPr>
          <p:spPr>
            <a:xfrm>
              <a:off x="0" y="-38100"/>
              <a:ext cx="623346" cy="808803"/>
            </a:xfrm>
            <a:prstGeom prst="rect">
              <a:avLst/>
            </a:prstGeom>
          </p:spPr>
          <p:txBody>
            <a:bodyPr lIns="50800" tIns="50800" rIns="50800" bIns="50800" rtlCol="0" anchor="ctr"/>
            <a:lstStyle/>
            <a:p>
              <a:pPr algn="ctr">
                <a:lnSpc>
                  <a:spcPts val="2160"/>
                </a:lnSpc>
              </a:pPr>
              <a:endParaRPr/>
            </a:p>
          </p:txBody>
        </p:sp>
      </p:grpSp>
      <p:grpSp>
        <p:nvGrpSpPr>
          <p:cNvPr id="104" name="Group 10">
            <a:extLst>
              <a:ext uri="{FF2B5EF4-FFF2-40B4-BE49-F238E27FC236}">
                <a16:creationId xmlns:a16="http://schemas.microsoft.com/office/drawing/2014/main" id="{DE32EED7-5AEF-40C2-8F20-BF56F60426FA}"/>
              </a:ext>
            </a:extLst>
          </p:cNvPr>
          <p:cNvGrpSpPr/>
          <p:nvPr/>
        </p:nvGrpSpPr>
        <p:grpSpPr>
          <a:xfrm>
            <a:off x="15046538" y="2470118"/>
            <a:ext cx="1154986" cy="1096632"/>
            <a:chOff x="0" y="0"/>
            <a:chExt cx="623346" cy="770703"/>
          </a:xfrm>
        </p:grpSpPr>
        <p:sp>
          <p:nvSpPr>
            <p:cNvPr id="105" name="Freeform 11">
              <a:extLst>
                <a:ext uri="{FF2B5EF4-FFF2-40B4-BE49-F238E27FC236}">
                  <a16:creationId xmlns:a16="http://schemas.microsoft.com/office/drawing/2014/main" id="{6DAC8C41-159F-4862-BBA6-F94B75BFE307}"/>
                </a:ext>
              </a:extLst>
            </p:cNvPr>
            <p:cNvSpPr/>
            <p:nvPr/>
          </p:nvSpPr>
          <p:spPr>
            <a:xfrm>
              <a:off x="0" y="0"/>
              <a:ext cx="623346" cy="770703"/>
            </a:xfrm>
            <a:custGeom>
              <a:avLst/>
              <a:gdLst/>
              <a:ahLst/>
              <a:cxnLst/>
              <a:rect l="l" t="t" r="r" b="b"/>
              <a:pathLst>
                <a:path w="623346" h="770703">
                  <a:moveTo>
                    <a:pt x="166826" y="0"/>
                  </a:moveTo>
                  <a:lnTo>
                    <a:pt x="456520" y="0"/>
                  </a:lnTo>
                  <a:cubicBezTo>
                    <a:pt x="500765" y="0"/>
                    <a:pt x="543198" y="17576"/>
                    <a:pt x="574484" y="48862"/>
                  </a:cubicBezTo>
                  <a:cubicBezTo>
                    <a:pt x="605770" y="80148"/>
                    <a:pt x="623346" y="122581"/>
                    <a:pt x="623346" y="166826"/>
                  </a:cubicBezTo>
                  <a:lnTo>
                    <a:pt x="623346" y="603878"/>
                  </a:lnTo>
                  <a:cubicBezTo>
                    <a:pt x="623346" y="648123"/>
                    <a:pt x="605770" y="690555"/>
                    <a:pt x="574484" y="721841"/>
                  </a:cubicBezTo>
                  <a:cubicBezTo>
                    <a:pt x="543198" y="753127"/>
                    <a:pt x="500765" y="770703"/>
                    <a:pt x="456520" y="770703"/>
                  </a:cubicBezTo>
                  <a:lnTo>
                    <a:pt x="166826" y="770703"/>
                  </a:lnTo>
                  <a:cubicBezTo>
                    <a:pt x="122581" y="770703"/>
                    <a:pt x="80148" y="753127"/>
                    <a:pt x="48862" y="721841"/>
                  </a:cubicBezTo>
                  <a:cubicBezTo>
                    <a:pt x="17576" y="690555"/>
                    <a:pt x="0" y="648123"/>
                    <a:pt x="0" y="603878"/>
                  </a:cubicBezTo>
                  <a:lnTo>
                    <a:pt x="0" y="166826"/>
                  </a:lnTo>
                  <a:cubicBezTo>
                    <a:pt x="0" y="122581"/>
                    <a:pt x="17576" y="80148"/>
                    <a:pt x="48862" y="48862"/>
                  </a:cubicBezTo>
                  <a:cubicBezTo>
                    <a:pt x="80148" y="17576"/>
                    <a:pt x="122581" y="0"/>
                    <a:pt x="166826" y="0"/>
                  </a:cubicBezTo>
                  <a:close/>
                </a:path>
              </a:pathLst>
            </a:custGeom>
            <a:solidFill>
              <a:srgbClr val="C0C9E4"/>
            </a:solidFill>
          </p:spPr>
        </p:sp>
        <p:sp>
          <p:nvSpPr>
            <p:cNvPr id="106" name="TextBox 12">
              <a:extLst>
                <a:ext uri="{FF2B5EF4-FFF2-40B4-BE49-F238E27FC236}">
                  <a16:creationId xmlns:a16="http://schemas.microsoft.com/office/drawing/2014/main" id="{A76FE2F8-4B8D-40FE-A11C-6BAB343E7CE1}"/>
                </a:ext>
              </a:extLst>
            </p:cNvPr>
            <p:cNvSpPr txBox="1"/>
            <p:nvPr/>
          </p:nvSpPr>
          <p:spPr>
            <a:xfrm>
              <a:off x="0" y="-38100"/>
              <a:ext cx="623346" cy="808803"/>
            </a:xfrm>
            <a:prstGeom prst="rect">
              <a:avLst/>
            </a:prstGeom>
          </p:spPr>
          <p:txBody>
            <a:bodyPr lIns="50800" tIns="50800" rIns="50800" bIns="50800" rtlCol="0" anchor="ctr"/>
            <a:lstStyle/>
            <a:p>
              <a:pPr algn="ctr">
                <a:lnSpc>
                  <a:spcPts val="2160"/>
                </a:lnSpc>
              </a:pPr>
              <a:endParaRPr/>
            </a:p>
          </p:txBody>
        </p:sp>
      </p:grpSp>
      <p:grpSp>
        <p:nvGrpSpPr>
          <p:cNvPr id="98" name="Group 10">
            <a:extLst>
              <a:ext uri="{FF2B5EF4-FFF2-40B4-BE49-F238E27FC236}">
                <a16:creationId xmlns:a16="http://schemas.microsoft.com/office/drawing/2014/main" id="{1A82EF0D-A057-4B2D-8247-EE5155FAA4AD}"/>
              </a:ext>
            </a:extLst>
          </p:cNvPr>
          <p:cNvGrpSpPr/>
          <p:nvPr/>
        </p:nvGrpSpPr>
        <p:grpSpPr>
          <a:xfrm>
            <a:off x="12328840" y="2456726"/>
            <a:ext cx="1046263" cy="1084630"/>
            <a:chOff x="0" y="0"/>
            <a:chExt cx="623346" cy="770703"/>
          </a:xfrm>
        </p:grpSpPr>
        <p:sp>
          <p:nvSpPr>
            <p:cNvPr id="99" name="Freeform 11">
              <a:extLst>
                <a:ext uri="{FF2B5EF4-FFF2-40B4-BE49-F238E27FC236}">
                  <a16:creationId xmlns:a16="http://schemas.microsoft.com/office/drawing/2014/main" id="{B458A98A-A97B-4417-A257-9D3C73C912FC}"/>
                </a:ext>
              </a:extLst>
            </p:cNvPr>
            <p:cNvSpPr/>
            <p:nvPr/>
          </p:nvSpPr>
          <p:spPr>
            <a:xfrm>
              <a:off x="0" y="0"/>
              <a:ext cx="623346" cy="770703"/>
            </a:xfrm>
            <a:custGeom>
              <a:avLst/>
              <a:gdLst/>
              <a:ahLst/>
              <a:cxnLst/>
              <a:rect l="l" t="t" r="r" b="b"/>
              <a:pathLst>
                <a:path w="623346" h="770703">
                  <a:moveTo>
                    <a:pt x="166826" y="0"/>
                  </a:moveTo>
                  <a:lnTo>
                    <a:pt x="456520" y="0"/>
                  </a:lnTo>
                  <a:cubicBezTo>
                    <a:pt x="500765" y="0"/>
                    <a:pt x="543198" y="17576"/>
                    <a:pt x="574484" y="48862"/>
                  </a:cubicBezTo>
                  <a:cubicBezTo>
                    <a:pt x="605770" y="80148"/>
                    <a:pt x="623346" y="122581"/>
                    <a:pt x="623346" y="166826"/>
                  </a:cubicBezTo>
                  <a:lnTo>
                    <a:pt x="623346" y="603878"/>
                  </a:lnTo>
                  <a:cubicBezTo>
                    <a:pt x="623346" y="648123"/>
                    <a:pt x="605770" y="690555"/>
                    <a:pt x="574484" y="721841"/>
                  </a:cubicBezTo>
                  <a:cubicBezTo>
                    <a:pt x="543198" y="753127"/>
                    <a:pt x="500765" y="770703"/>
                    <a:pt x="456520" y="770703"/>
                  </a:cubicBezTo>
                  <a:lnTo>
                    <a:pt x="166826" y="770703"/>
                  </a:lnTo>
                  <a:cubicBezTo>
                    <a:pt x="122581" y="770703"/>
                    <a:pt x="80148" y="753127"/>
                    <a:pt x="48862" y="721841"/>
                  </a:cubicBezTo>
                  <a:cubicBezTo>
                    <a:pt x="17576" y="690555"/>
                    <a:pt x="0" y="648123"/>
                    <a:pt x="0" y="603878"/>
                  </a:cubicBezTo>
                  <a:lnTo>
                    <a:pt x="0" y="166826"/>
                  </a:lnTo>
                  <a:cubicBezTo>
                    <a:pt x="0" y="122581"/>
                    <a:pt x="17576" y="80148"/>
                    <a:pt x="48862" y="48862"/>
                  </a:cubicBezTo>
                  <a:cubicBezTo>
                    <a:pt x="80148" y="17576"/>
                    <a:pt x="122581" y="0"/>
                    <a:pt x="166826" y="0"/>
                  </a:cubicBezTo>
                  <a:close/>
                </a:path>
              </a:pathLst>
            </a:custGeom>
            <a:solidFill>
              <a:srgbClr val="C0C9E4"/>
            </a:solidFill>
          </p:spPr>
        </p:sp>
        <p:sp>
          <p:nvSpPr>
            <p:cNvPr id="100" name="TextBox 12">
              <a:extLst>
                <a:ext uri="{FF2B5EF4-FFF2-40B4-BE49-F238E27FC236}">
                  <a16:creationId xmlns:a16="http://schemas.microsoft.com/office/drawing/2014/main" id="{23A2DE13-F4AC-4736-A58E-7B651A6376B5}"/>
                </a:ext>
              </a:extLst>
            </p:cNvPr>
            <p:cNvSpPr txBox="1"/>
            <p:nvPr/>
          </p:nvSpPr>
          <p:spPr>
            <a:xfrm>
              <a:off x="0" y="-38100"/>
              <a:ext cx="623346" cy="808803"/>
            </a:xfrm>
            <a:prstGeom prst="rect">
              <a:avLst/>
            </a:prstGeom>
          </p:spPr>
          <p:txBody>
            <a:bodyPr lIns="50800" tIns="50800" rIns="50800" bIns="50800" rtlCol="0" anchor="ctr"/>
            <a:lstStyle/>
            <a:p>
              <a:pPr algn="ctr">
                <a:lnSpc>
                  <a:spcPts val="2160"/>
                </a:lnSpc>
              </a:pPr>
              <a:endParaRPr/>
            </a:p>
          </p:txBody>
        </p:sp>
      </p:grpSp>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3"/>
              <a:stretch>
                <a:fillRect t="-162622" b="-162622"/>
              </a:stretch>
            </a:blipFill>
          </p:spPr>
        </p:sp>
      </p:grpSp>
      <p:grpSp>
        <p:nvGrpSpPr>
          <p:cNvPr id="7" name="Group 7"/>
          <p:cNvGrpSpPr/>
          <p:nvPr/>
        </p:nvGrpSpPr>
        <p:grpSpPr>
          <a:xfrm>
            <a:off x="15690662" y="9407811"/>
            <a:ext cx="1927196" cy="426517"/>
            <a:chOff x="0" y="0"/>
            <a:chExt cx="2569595" cy="568689"/>
          </a:xfrm>
        </p:grpSpPr>
        <p:sp>
          <p:nvSpPr>
            <p:cNvPr id="8" name="Freeform 8"/>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4"/>
              <a:stretch>
                <a:fillRect t="-385" b="-382"/>
              </a:stretch>
            </a:blipFill>
          </p:spPr>
        </p:sp>
      </p:grpSp>
      <p:sp>
        <p:nvSpPr>
          <p:cNvPr id="9" name="Freeform 9"/>
          <p:cNvSpPr/>
          <p:nvPr/>
        </p:nvSpPr>
        <p:spPr>
          <a:xfrm>
            <a:off x="8150084" y="3529602"/>
            <a:ext cx="1313328" cy="1769225"/>
          </a:xfrm>
          <a:custGeom>
            <a:avLst/>
            <a:gdLst/>
            <a:ahLst/>
            <a:cxnLst/>
            <a:rect l="l" t="t" r="r" b="b"/>
            <a:pathLst>
              <a:path w="1405459" h="1828239">
                <a:moveTo>
                  <a:pt x="0" y="0"/>
                </a:moveTo>
                <a:lnTo>
                  <a:pt x="1405458" y="0"/>
                </a:lnTo>
                <a:lnTo>
                  <a:pt x="1405458" y="1828239"/>
                </a:lnTo>
                <a:lnTo>
                  <a:pt x="0" y="1828239"/>
                </a:lnTo>
                <a:lnTo>
                  <a:pt x="0" y="0"/>
                </a:lnTo>
                <a:close/>
              </a:path>
            </a:pathLst>
          </a:custGeom>
          <a:blipFill>
            <a:blip r:embed="rId5"/>
            <a:stretch>
              <a:fillRect/>
            </a:stretch>
          </a:blipFill>
        </p:spPr>
        <p:txBody>
          <a:bodyPr/>
          <a:lstStyle/>
          <a:p>
            <a:endParaRPr lang="en-US" dirty="0"/>
          </a:p>
        </p:txBody>
      </p:sp>
      <p:grpSp>
        <p:nvGrpSpPr>
          <p:cNvPr id="10" name="Group 10"/>
          <p:cNvGrpSpPr/>
          <p:nvPr/>
        </p:nvGrpSpPr>
        <p:grpSpPr>
          <a:xfrm>
            <a:off x="55968" y="6204359"/>
            <a:ext cx="1492073" cy="1582689"/>
            <a:chOff x="0" y="0"/>
            <a:chExt cx="623346" cy="770703"/>
          </a:xfrm>
        </p:grpSpPr>
        <p:sp>
          <p:nvSpPr>
            <p:cNvPr id="11" name="Freeform 11"/>
            <p:cNvSpPr/>
            <p:nvPr/>
          </p:nvSpPr>
          <p:spPr>
            <a:xfrm>
              <a:off x="0" y="0"/>
              <a:ext cx="623346" cy="770703"/>
            </a:xfrm>
            <a:custGeom>
              <a:avLst/>
              <a:gdLst/>
              <a:ahLst/>
              <a:cxnLst/>
              <a:rect l="l" t="t" r="r" b="b"/>
              <a:pathLst>
                <a:path w="623346" h="770703">
                  <a:moveTo>
                    <a:pt x="166826" y="0"/>
                  </a:moveTo>
                  <a:lnTo>
                    <a:pt x="456520" y="0"/>
                  </a:lnTo>
                  <a:cubicBezTo>
                    <a:pt x="500765" y="0"/>
                    <a:pt x="543198" y="17576"/>
                    <a:pt x="574484" y="48862"/>
                  </a:cubicBezTo>
                  <a:cubicBezTo>
                    <a:pt x="605770" y="80148"/>
                    <a:pt x="623346" y="122581"/>
                    <a:pt x="623346" y="166826"/>
                  </a:cubicBezTo>
                  <a:lnTo>
                    <a:pt x="623346" y="603878"/>
                  </a:lnTo>
                  <a:cubicBezTo>
                    <a:pt x="623346" y="648123"/>
                    <a:pt x="605770" y="690555"/>
                    <a:pt x="574484" y="721841"/>
                  </a:cubicBezTo>
                  <a:cubicBezTo>
                    <a:pt x="543198" y="753127"/>
                    <a:pt x="500765" y="770703"/>
                    <a:pt x="456520" y="770703"/>
                  </a:cubicBezTo>
                  <a:lnTo>
                    <a:pt x="166826" y="770703"/>
                  </a:lnTo>
                  <a:cubicBezTo>
                    <a:pt x="122581" y="770703"/>
                    <a:pt x="80148" y="753127"/>
                    <a:pt x="48862" y="721841"/>
                  </a:cubicBezTo>
                  <a:cubicBezTo>
                    <a:pt x="17576" y="690555"/>
                    <a:pt x="0" y="648123"/>
                    <a:pt x="0" y="603878"/>
                  </a:cubicBezTo>
                  <a:lnTo>
                    <a:pt x="0" y="166826"/>
                  </a:lnTo>
                  <a:cubicBezTo>
                    <a:pt x="0" y="122581"/>
                    <a:pt x="17576" y="80148"/>
                    <a:pt x="48862" y="48862"/>
                  </a:cubicBezTo>
                  <a:cubicBezTo>
                    <a:pt x="80148" y="17576"/>
                    <a:pt x="122581" y="0"/>
                    <a:pt x="166826" y="0"/>
                  </a:cubicBezTo>
                  <a:close/>
                </a:path>
              </a:pathLst>
            </a:custGeom>
            <a:solidFill>
              <a:srgbClr val="C0C9E4"/>
            </a:solidFill>
          </p:spPr>
        </p:sp>
        <p:sp>
          <p:nvSpPr>
            <p:cNvPr id="12" name="TextBox 12"/>
            <p:cNvSpPr txBox="1"/>
            <p:nvPr/>
          </p:nvSpPr>
          <p:spPr>
            <a:xfrm>
              <a:off x="0" y="-38100"/>
              <a:ext cx="623346" cy="808803"/>
            </a:xfrm>
            <a:prstGeom prst="rect">
              <a:avLst/>
            </a:prstGeom>
          </p:spPr>
          <p:txBody>
            <a:bodyPr lIns="50800" tIns="50800" rIns="50800" bIns="50800" rtlCol="0" anchor="ctr"/>
            <a:lstStyle/>
            <a:p>
              <a:pPr algn="ctr">
                <a:lnSpc>
                  <a:spcPts val="2160"/>
                </a:lnSpc>
              </a:pPr>
              <a:endParaRPr/>
            </a:p>
          </p:txBody>
        </p:sp>
      </p:grpSp>
      <p:sp>
        <p:nvSpPr>
          <p:cNvPr id="13" name="Freeform 13"/>
          <p:cNvSpPr/>
          <p:nvPr/>
        </p:nvSpPr>
        <p:spPr>
          <a:xfrm>
            <a:off x="321486" y="6519559"/>
            <a:ext cx="957187" cy="831360"/>
          </a:xfrm>
          <a:custGeom>
            <a:avLst/>
            <a:gdLst/>
            <a:ahLst/>
            <a:cxnLst/>
            <a:rect l="l" t="t" r="r" b="b"/>
            <a:pathLst>
              <a:path w="2228377" h="1871045">
                <a:moveTo>
                  <a:pt x="0" y="0"/>
                </a:moveTo>
                <a:lnTo>
                  <a:pt x="2228377" y="0"/>
                </a:lnTo>
                <a:lnTo>
                  <a:pt x="2228377" y="1871045"/>
                </a:lnTo>
                <a:lnTo>
                  <a:pt x="0" y="1871045"/>
                </a:lnTo>
                <a:lnTo>
                  <a:pt x="0" y="0"/>
                </a:lnTo>
                <a:close/>
              </a:path>
            </a:pathLst>
          </a:custGeom>
          <a:blipFill>
            <a:blip r:embed="rId6"/>
            <a:stretch>
              <a:fillRect b="-65654"/>
            </a:stretch>
          </a:blipFill>
        </p:spPr>
      </p:sp>
      <p:sp>
        <p:nvSpPr>
          <p:cNvPr id="17" name="Freeform 17"/>
          <p:cNvSpPr/>
          <p:nvPr/>
        </p:nvSpPr>
        <p:spPr>
          <a:xfrm>
            <a:off x="12329352" y="2643772"/>
            <a:ext cx="1045751" cy="720955"/>
          </a:xfrm>
          <a:custGeom>
            <a:avLst/>
            <a:gdLst/>
            <a:ahLst/>
            <a:cxnLst/>
            <a:rect l="l" t="t" r="r" b="b"/>
            <a:pathLst>
              <a:path w="1983661" h="1636337">
                <a:moveTo>
                  <a:pt x="0" y="0"/>
                </a:moveTo>
                <a:lnTo>
                  <a:pt x="1983661" y="0"/>
                </a:lnTo>
                <a:lnTo>
                  <a:pt x="1983661" y="1636337"/>
                </a:lnTo>
                <a:lnTo>
                  <a:pt x="0" y="1636337"/>
                </a:lnTo>
                <a:lnTo>
                  <a:pt x="0" y="0"/>
                </a:lnTo>
                <a:close/>
              </a:path>
            </a:pathLst>
          </a:custGeom>
          <a:blipFill>
            <a:blip r:embed="rId7"/>
            <a:stretch>
              <a:fillRect b="-89415"/>
            </a:stretch>
          </a:blipFill>
        </p:spPr>
        <p:txBody>
          <a:bodyPr/>
          <a:lstStyle/>
          <a:p>
            <a:endParaRPr lang="en-US" dirty="0"/>
          </a:p>
        </p:txBody>
      </p:sp>
      <p:sp>
        <p:nvSpPr>
          <p:cNvPr id="21" name="Freeform 21"/>
          <p:cNvSpPr/>
          <p:nvPr/>
        </p:nvSpPr>
        <p:spPr>
          <a:xfrm>
            <a:off x="13565966" y="2505360"/>
            <a:ext cx="1326599" cy="875492"/>
          </a:xfrm>
          <a:custGeom>
            <a:avLst/>
            <a:gdLst/>
            <a:ahLst/>
            <a:cxnLst/>
            <a:rect l="l" t="t" r="r" b="b"/>
            <a:pathLst>
              <a:path w="2232457" h="1742381">
                <a:moveTo>
                  <a:pt x="0" y="0"/>
                </a:moveTo>
                <a:lnTo>
                  <a:pt x="2232457" y="0"/>
                </a:lnTo>
                <a:lnTo>
                  <a:pt x="2232457" y="1742381"/>
                </a:lnTo>
                <a:lnTo>
                  <a:pt x="0" y="1742381"/>
                </a:lnTo>
                <a:lnTo>
                  <a:pt x="0" y="0"/>
                </a:lnTo>
                <a:close/>
              </a:path>
            </a:pathLst>
          </a:custGeom>
          <a:blipFill>
            <a:blip r:embed="rId8"/>
            <a:stretch>
              <a:fillRect b="-97228"/>
            </a:stretch>
          </a:blipFill>
        </p:spPr>
        <p:txBody>
          <a:bodyPr/>
          <a:lstStyle/>
          <a:p>
            <a:endParaRPr lang="en-US" dirty="0"/>
          </a:p>
        </p:txBody>
      </p:sp>
      <p:sp>
        <p:nvSpPr>
          <p:cNvPr id="25" name="Freeform 25"/>
          <p:cNvSpPr/>
          <p:nvPr/>
        </p:nvSpPr>
        <p:spPr>
          <a:xfrm>
            <a:off x="15025512" y="2504531"/>
            <a:ext cx="1219922" cy="963251"/>
          </a:xfrm>
          <a:custGeom>
            <a:avLst/>
            <a:gdLst/>
            <a:ahLst/>
            <a:cxnLst/>
            <a:rect l="l" t="t" r="r" b="b"/>
            <a:pathLst>
              <a:path w="2779095" h="1962007">
                <a:moveTo>
                  <a:pt x="0" y="0"/>
                </a:moveTo>
                <a:lnTo>
                  <a:pt x="2779096" y="0"/>
                </a:lnTo>
                <a:lnTo>
                  <a:pt x="2779096" y="1962007"/>
                </a:lnTo>
                <a:lnTo>
                  <a:pt x="0" y="1962007"/>
                </a:lnTo>
                <a:lnTo>
                  <a:pt x="0" y="0"/>
                </a:lnTo>
                <a:close/>
              </a:path>
            </a:pathLst>
          </a:custGeom>
          <a:blipFill>
            <a:blip r:embed="rId9"/>
            <a:stretch>
              <a:fillRect b="-59877"/>
            </a:stretch>
          </a:blipFill>
        </p:spPr>
      </p:sp>
      <p:sp>
        <p:nvSpPr>
          <p:cNvPr id="29" name="Freeform 29"/>
          <p:cNvSpPr/>
          <p:nvPr/>
        </p:nvSpPr>
        <p:spPr>
          <a:xfrm>
            <a:off x="3428025" y="6160387"/>
            <a:ext cx="779368" cy="700144"/>
          </a:xfrm>
          <a:custGeom>
            <a:avLst/>
            <a:gdLst/>
            <a:ahLst/>
            <a:cxnLst/>
            <a:rect l="l" t="t" r="r" b="b"/>
            <a:pathLst>
              <a:path w="2351486" h="1865307">
                <a:moveTo>
                  <a:pt x="0" y="0"/>
                </a:moveTo>
                <a:lnTo>
                  <a:pt x="2351486" y="0"/>
                </a:lnTo>
                <a:lnTo>
                  <a:pt x="2351486" y="1865307"/>
                </a:lnTo>
                <a:lnTo>
                  <a:pt x="0" y="1865307"/>
                </a:lnTo>
                <a:lnTo>
                  <a:pt x="0" y="0"/>
                </a:lnTo>
                <a:close/>
              </a:path>
            </a:pathLst>
          </a:custGeom>
          <a:blipFill>
            <a:blip r:embed="rId10"/>
            <a:stretch>
              <a:fillRect b="-89759"/>
            </a:stretch>
          </a:blipFill>
        </p:spPr>
      </p:sp>
      <p:sp>
        <p:nvSpPr>
          <p:cNvPr id="33" name="Freeform 33"/>
          <p:cNvSpPr/>
          <p:nvPr/>
        </p:nvSpPr>
        <p:spPr>
          <a:xfrm>
            <a:off x="4680113" y="5998167"/>
            <a:ext cx="1000851" cy="936412"/>
          </a:xfrm>
          <a:custGeom>
            <a:avLst/>
            <a:gdLst/>
            <a:ahLst/>
            <a:cxnLst/>
            <a:rect l="l" t="t" r="r" b="b"/>
            <a:pathLst>
              <a:path w="2348992" h="1869497">
                <a:moveTo>
                  <a:pt x="0" y="0"/>
                </a:moveTo>
                <a:lnTo>
                  <a:pt x="2348992" y="0"/>
                </a:lnTo>
                <a:lnTo>
                  <a:pt x="2348992" y="1869497"/>
                </a:lnTo>
                <a:lnTo>
                  <a:pt x="0" y="1869497"/>
                </a:lnTo>
                <a:lnTo>
                  <a:pt x="0" y="0"/>
                </a:lnTo>
                <a:close/>
              </a:path>
            </a:pathLst>
          </a:custGeom>
          <a:blipFill>
            <a:blip r:embed="rId11"/>
            <a:stretch>
              <a:fillRect b="-68054"/>
            </a:stretch>
          </a:blipFill>
        </p:spPr>
      </p:sp>
      <p:sp>
        <p:nvSpPr>
          <p:cNvPr id="37" name="Freeform 37"/>
          <p:cNvSpPr/>
          <p:nvPr/>
        </p:nvSpPr>
        <p:spPr>
          <a:xfrm>
            <a:off x="7518199" y="6207810"/>
            <a:ext cx="774561" cy="625297"/>
          </a:xfrm>
          <a:custGeom>
            <a:avLst/>
            <a:gdLst/>
            <a:ahLst/>
            <a:cxnLst/>
            <a:rect l="l" t="t" r="r" b="b"/>
            <a:pathLst>
              <a:path w="1844393" h="1725804">
                <a:moveTo>
                  <a:pt x="0" y="0"/>
                </a:moveTo>
                <a:lnTo>
                  <a:pt x="1844393" y="0"/>
                </a:lnTo>
                <a:lnTo>
                  <a:pt x="1844393" y="1725804"/>
                </a:lnTo>
                <a:lnTo>
                  <a:pt x="0" y="1725804"/>
                </a:lnTo>
                <a:lnTo>
                  <a:pt x="0" y="0"/>
                </a:lnTo>
                <a:close/>
              </a:path>
            </a:pathLst>
          </a:custGeom>
          <a:blipFill>
            <a:blip r:embed="rId12"/>
            <a:stretch>
              <a:fillRect b="-61994"/>
            </a:stretch>
          </a:blipFill>
        </p:spPr>
      </p:sp>
      <p:sp>
        <p:nvSpPr>
          <p:cNvPr id="41" name="Freeform 41"/>
          <p:cNvSpPr/>
          <p:nvPr/>
        </p:nvSpPr>
        <p:spPr>
          <a:xfrm>
            <a:off x="8806748" y="6059928"/>
            <a:ext cx="875764" cy="838259"/>
          </a:xfrm>
          <a:custGeom>
            <a:avLst/>
            <a:gdLst/>
            <a:ahLst/>
            <a:cxnLst/>
            <a:rect l="l" t="t" r="r" b="b"/>
            <a:pathLst>
              <a:path w="2302364" h="1580519">
                <a:moveTo>
                  <a:pt x="0" y="0"/>
                </a:moveTo>
                <a:lnTo>
                  <a:pt x="2302364" y="0"/>
                </a:lnTo>
                <a:lnTo>
                  <a:pt x="2302364" y="1580519"/>
                </a:lnTo>
                <a:lnTo>
                  <a:pt x="0" y="1580519"/>
                </a:lnTo>
                <a:lnTo>
                  <a:pt x="0" y="0"/>
                </a:lnTo>
                <a:close/>
              </a:path>
            </a:pathLst>
          </a:custGeom>
          <a:blipFill>
            <a:blip r:embed="rId13"/>
            <a:stretch>
              <a:fillRect b="-77454"/>
            </a:stretch>
          </a:blipFill>
        </p:spPr>
      </p:sp>
      <p:sp>
        <p:nvSpPr>
          <p:cNvPr id="45" name="Freeform 45"/>
          <p:cNvSpPr/>
          <p:nvPr/>
        </p:nvSpPr>
        <p:spPr>
          <a:xfrm>
            <a:off x="9955505" y="5900815"/>
            <a:ext cx="1148091" cy="1032165"/>
          </a:xfrm>
          <a:custGeom>
            <a:avLst/>
            <a:gdLst/>
            <a:ahLst/>
            <a:cxnLst/>
            <a:rect l="l" t="t" r="r" b="b"/>
            <a:pathLst>
              <a:path w="2308376" h="1536494">
                <a:moveTo>
                  <a:pt x="0" y="0"/>
                </a:moveTo>
                <a:lnTo>
                  <a:pt x="2308375" y="0"/>
                </a:lnTo>
                <a:lnTo>
                  <a:pt x="2308375" y="1536494"/>
                </a:lnTo>
                <a:lnTo>
                  <a:pt x="0" y="1536494"/>
                </a:lnTo>
                <a:lnTo>
                  <a:pt x="0" y="0"/>
                </a:lnTo>
                <a:close/>
              </a:path>
            </a:pathLst>
          </a:custGeom>
          <a:blipFill>
            <a:blip r:embed="rId14"/>
            <a:stretch>
              <a:fillRect b="-84381"/>
            </a:stretch>
          </a:blipFill>
        </p:spPr>
      </p:sp>
      <p:sp>
        <p:nvSpPr>
          <p:cNvPr id="49" name="Freeform 49"/>
          <p:cNvSpPr/>
          <p:nvPr/>
        </p:nvSpPr>
        <p:spPr>
          <a:xfrm>
            <a:off x="12834598" y="6135527"/>
            <a:ext cx="869596" cy="810961"/>
          </a:xfrm>
          <a:custGeom>
            <a:avLst/>
            <a:gdLst/>
            <a:ahLst/>
            <a:cxnLst/>
            <a:rect l="l" t="t" r="r" b="b"/>
            <a:pathLst>
              <a:path w="2176254" h="2047077">
                <a:moveTo>
                  <a:pt x="0" y="0"/>
                </a:moveTo>
                <a:lnTo>
                  <a:pt x="2176253" y="0"/>
                </a:lnTo>
                <a:lnTo>
                  <a:pt x="2176253" y="2047077"/>
                </a:lnTo>
                <a:lnTo>
                  <a:pt x="0" y="2047077"/>
                </a:lnTo>
                <a:lnTo>
                  <a:pt x="0" y="0"/>
                </a:lnTo>
                <a:close/>
              </a:path>
            </a:pathLst>
          </a:custGeom>
          <a:blipFill>
            <a:blip r:embed="rId15"/>
            <a:stretch>
              <a:fillRect b="-56276"/>
            </a:stretch>
          </a:blipFill>
        </p:spPr>
      </p:sp>
      <p:sp>
        <p:nvSpPr>
          <p:cNvPr id="53" name="Freeform 53"/>
          <p:cNvSpPr/>
          <p:nvPr/>
        </p:nvSpPr>
        <p:spPr>
          <a:xfrm>
            <a:off x="16208350" y="6385414"/>
            <a:ext cx="1492073" cy="1095132"/>
          </a:xfrm>
          <a:custGeom>
            <a:avLst/>
            <a:gdLst/>
            <a:ahLst/>
            <a:cxnLst/>
            <a:rect l="l" t="t" r="r" b="b"/>
            <a:pathLst>
              <a:path w="2562518" h="1851422">
                <a:moveTo>
                  <a:pt x="0" y="0"/>
                </a:moveTo>
                <a:lnTo>
                  <a:pt x="2562518" y="0"/>
                </a:lnTo>
                <a:lnTo>
                  <a:pt x="2562518" y="1851422"/>
                </a:lnTo>
                <a:lnTo>
                  <a:pt x="0" y="1851422"/>
                </a:lnTo>
                <a:lnTo>
                  <a:pt x="0" y="0"/>
                </a:lnTo>
                <a:close/>
              </a:path>
            </a:pathLst>
          </a:custGeom>
          <a:blipFill>
            <a:blip r:embed="rId16"/>
            <a:stretch>
              <a:fillRect b="-53017"/>
            </a:stretch>
          </a:blipFill>
        </p:spPr>
      </p:sp>
      <p:sp>
        <p:nvSpPr>
          <p:cNvPr id="57" name="TextBox 57"/>
          <p:cNvSpPr txBox="1"/>
          <p:nvPr/>
        </p:nvSpPr>
        <p:spPr>
          <a:xfrm>
            <a:off x="1056640" y="92401"/>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Agentic WorkFlow</a:t>
            </a:r>
          </a:p>
        </p:txBody>
      </p:sp>
      <p:sp>
        <p:nvSpPr>
          <p:cNvPr id="58" name="TextBox 58"/>
          <p:cNvSpPr txBox="1"/>
          <p:nvPr/>
        </p:nvSpPr>
        <p:spPr>
          <a:xfrm>
            <a:off x="9139238" y="962025"/>
            <a:ext cx="9525" cy="609600"/>
          </a:xfrm>
          <a:prstGeom prst="rect">
            <a:avLst/>
          </a:prstGeom>
        </p:spPr>
        <p:txBody>
          <a:bodyPr lIns="0" tIns="0" rIns="0" bIns="0" rtlCol="0" anchor="t">
            <a:spAutoFit/>
          </a:bodyPr>
          <a:lstStyle/>
          <a:p>
            <a:pPr algn="ctr">
              <a:lnSpc>
                <a:spcPts val="4320"/>
              </a:lnSpc>
              <a:spcBef>
                <a:spcPct val="0"/>
              </a:spcBef>
            </a:pPr>
            <a:endParaRPr/>
          </a:p>
        </p:txBody>
      </p:sp>
      <p:sp>
        <p:nvSpPr>
          <p:cNvPr id="59" name="TextBox 59"/>
          <p:cNvSpPr txBox="1"/>
          <p:nvPr/>
        </p:nvSpPr>
        <p:spPr>
          <a:xfrm>
            <a:off x="502427" y="1564784"/>
            <a:ext cx="4149626" cy="704850"/>
          </a:xfrm>
          <a:prstGeom prst="rect">
            <a:avLst/>
          </a:prstGeom>
        </p:spPr>
        <p:txBody>
          <a:bodyPr lIns="0" tIns="0" rIns="0" bIns="0" rtlCol="0" anchor="t">
            <a:spAutoFit/>
          </a:bodyPr>
          <a:lstStyle/>
          <a:p>
            <a:pPr algn="ctr">
              <a:lnSpc>
                <a:spcPts val="4919"/>
              </a:lnSpc>
              <a:spcBef>
                <a:spcPct val="0"/>
              </a:spcBef>
            </a:pPr>
            <a:r>
              <a:rPr lang="en-US" sz="4099" b="1" spc="38" dirty="0">
                <a:solidFill>
                  <a:srgbClr val="000000"/>
                </a:solidFill>
                <a:latin typeface="Calibri (MS) Bold"/>
                <a:ea typeface="Calibri (MS) Bold"/>
                <a:cs typeface="Calibri (MS) Bold"/>
                <a:sym typeface="Calibri (MS) Bold"/>
              </a:rPr>
              <a:t>Deployment Agent</a:t>
            </a:r>
          </a:p>
        </p:txBody>
      </p:sp>
      <p:sp>
        <p:nvSpPr>
          <p:cNvPr id="87" name="TextBox 87"/>
          <p:cNvSpPr txBox="1"/>
          <p:nvPr/>
        </p:nvSpPr>
        <p:spPr>
          <a:xfrm>
            <a:off x="3632" y="7973774"/>
            <a:ext cx="1492073" cy="959032"/>
          </a:xfrm>
          <a:prstGeom prst="rect">
            <a:avLst/>
          </a:prstGeom>
        </p:spPr>
        <p:txBody>
          <a:bodyPr lIns="0" tIns="0" rIns="0" bIns="0" rtlCol="0" anchor="t">
            <a:spAutoFit/>
          </a:bodyPr>
          <a:lstStyle/>
          <a:p>
            <a:pPr algn="ctr">
              <a:lnSpc>
                <a:spcPts val="2486"/>
              </a:lnSpc>
              <a:spcBef>
                <a:spcPct val="0"/>
              </a:spcBef>
            </a:pPr>
            <a:r>
              <a:rPr lang="en-US" sz="2000" spc="18" dirty="0">
                <a:solidFill>
                  <a:srgbClr val="000000"/>
                </a:solidFill>
                <a:latin typeface="Calibri (MS)"/>
                <a:ea typeface="Calibri (MS)"/>
                <a:cs typeface="Calibri (MS)"/>
                <a:sym typeface="Calibri (MS)"/>
              </a:rPr>
              <a:t>Collect all services for each tool</a:t>
            </a:r>
          </a:p>
        </p:txBody>
      </p:sp>
      <p:sp>
        <p:nvSpPr>
          <p:cNvPr id="88" name="TextBox 88"/>
          <p:cNvSpPr txBox="1"/>
          <p:nvPr/>
        </p:nvSpPr>
        <p:spPr>
          <a:xfrm>
            <a:off x="12138306" y="3673900"/>
            <a:ext cx="1493950" cy="679160"/>
          </a:xfrm>
          <a:prstGeom prst="rect">
            <a:avLst/>
          </a:prstGeom>
        </p:spPr>
        <p:txBody>
          <a:bodyPr wrap="square" lIns="0" tIns="0" rIns="0" bIns="0" rtlCol="0" anchor="t">
            <a:spAutoFit/>
          </a:bodyPr>
          <a:lstStyle/>
          <a:p>
            <a:pPr algn="ctr">
              <a:lnSpc>
                <a:spcPts val="2803"/>
              </a:lnSpc>
              <a:spcBef>
                <a:spcPct val="0"/>
              </a:spcBef>
            </a:pPr>
            <a:r>
              <a:rPr lang="en-US" sz="1500" spc="20" dirty="0">
                <a:solidFill>
                  <a:srgbClr val="000000"/>
                </a:solidFill>
                <a:latin typeface="Calibri (MS)"/>
                <a:ea typeface="Calibri (MS)"/>
                <a:cs typeface="Calibri (MS)"/>
                <a:sym typeface="Calibri (MS)"/>
              </a:rPr>
              <a:t>Load custom images</a:t>
            </a:r>
          </a:p>
        </p:txBody>
      </p:sp>
      <p:sp>
        <p:nvSpPr>
          <p:cNvPr id="89" name="TextBox 89"/>
          <p:cNvSpPr txBox="1"/>
          <p:nvPr/>
        </p:nvSpPr>
        <p:spPr>
          <a:xfrm>
            <a:off x="13632256" y="3676682"/>
            <a:ext cx="1414282" cy="696088"/>
          </a:xfrm>
          <a:prstGeom prst="rect">
            <a:avLst/>
          </a:prstGeom>
        </p:spPr>
        <p:txBody>
          <a:bodyPr wrap="square" lIns="0" tIns="0" rIns="0" bIns="0" rtlCol="0" anchor="t">
            <a:spAutoFit/>
          </a:bodyPr>
          <a:lstStyle/>
          <a:p>
            <a:pPr algn="ctr">
              <a:lnSpc>
                <a:spcPts val="2767"/>
              </a:lnSpc>
              <a:spcBef>
                <a:spcPct val="0"/>
              </a:spcBef>
            </a:pPr>
            <a:r>
              <a:rPr lang="en-US" sz="1500" spc="20" dirty="0">
                <a:solidFill>
                  <a:srgbClr val="000000"/>
                </a:solidFill>
                <a:latin typeface="Calibri (MS)"/>
                <a:ea typeface="Calibri (MS)"/>
                <a:cs typeface="Calibri (MS)"/>
                <a:sym typeface="Calibri (MS)"/>
              </a:rPr>
              <a:t>Load custom entry-points</a:t>
            </a:r>
          </a:p>
        </p:txBody>
      </p:sp>
      <p:sp>
        <p:nvSpPr>
          <p:cNvPr id="90" name="TextBox 90"/>
          <p:cNvSpPr txBox="1"/>
          <p:nvPr/>
        </p:nvSpPr>
        <p:spPr>
          <a:xfrm>
            <a:off x="15025512" y="3699036"/>
            <a:ext cx="1414282" cy="679160"/>
          </a:xfrm>
          <a:prstGeom prst="rect">
            <a:avLst/>
          </a:prstGeom>
        </p:spPr>
        <p:txBody>
          <a:bodyPr wrap="square" lIns="0" tIns="0" rIns="0" bIns="0" rtlCol="0" anchor="t">
            <a:spAutoFit/>
          </a:bodyPr>
          <a:lstStyle/>
          <a:p>
            <a:pPr algn="ctr">
              <a:lnSpc>
                <a:spcPts val="2795"/>
              </a:lnSpc>
              <a:spcBef>
                <a:spcPct val="0"/>
              </a:spcBef>
            </a:pPr>
            <a:r>
              <a:rPr lang="en-US" sz="1500" spc="20" dirty="0">
                <a:solidFill>
                  <a:srgbClr val="000000"/>
                </a:solidFill>
                <a:latin typeface="Calibri (MS)"/>
                <a:ea typeface="Calibri (MS)"/>
                <a:cs typeface="Calibri (MS)"/>
                <a:sym typeface="Calibri (MS)"/>
              </a:rPr>
              <a:t>Load health checks</a:t>
            </a:r>
          </a:p>
        </p:txBody>
      </p:sp>
      <p:sp>
        <p:nvSpPr>
          <p:cNvPr id="91" name="TextBox 91"/>
          <p:cNvSpPr txBox="1"/>
          <p:nvPr/>
        </p:nvSpPr>
        <p:spPr>
          <a:xfrm>
            <a:off x="2994927" y="7266694"/>
            <a:ext cx="1657126" cy="967701"/>
          </a:xfrm>
          <a:prstGeom prst="rect">
            <a:avLst/>
          </a:prstGeom>
        </p:spPr>
        <p:txBody>
          <a:bodyPr wrap="square" lIns="0" tIns="0" rIns="0" bIns="0" rtlCol="0" anchor="t">
            <a:spAutoFit/>
          </a:bodyPr>
          <a:lstStyle/>
          <a:p>
            <a:pPr algn="ctr">
              <a:lnSpc>
                <a:spcPts val="2559"/>
              </a:lnSpc>
              <a:spcBef>
                <a:spcPct val="0"/>
              </a:spcBef>
            </a:pPr>
            <a:r>
              <a:rPr lang="en-US" sz="1500" spc="18" dirty="0">
                <a:solidFill>
                  <a:srgbClr val="000000"/>
                </a:solidFill>
                <a:latin typeface="Calibri (MS)"/>
                <a:ea typeface="Calibri (MS)"/>
                <a:cs typeface="Calibri (MS)"/>
                <a:sym typeface="Calibri (MS)"/>
              </a:rPr>
              <a:t>Resolve dependencies for each service</a:t>
            </a:r>
          </a:p>
        </p:txBody>
      </p:sp>
      <p:sp>
        <p:nvSpPr>
          <p:cNvPr id="92" name="TextBox 92"/>
          <p:cNvSpPr txBox="1"/>
          <p:nvPr/>
        </p:nvSpPr>
        <p:spPr>
          <a:xfrm>
            <a:off x="4691129" y="7227019"/>
            <a:ext cx="1442360" cy="348942"/>
          </a:xfrm>
          <a:prstGeom prst="rect">
            <a:avLst/>
          </a:prstGeom>
        </p:spPr>
        <p:txBody>
          <a:bodyPr wrap="square" lIns="0" tIns="0" rIns="0" bIns="0" rtlCol="0" anchor="t">
            <a:spAutoFit/>
          </a:bodyPr>
          <a:lstStyle/>
          <a:p>
            <a:pPr algn="ctr">
              <a:lnSpc>
                <a:spcPts val="3092"/>
              </a:lnSpc>
              <a:spcBef>
                <a:spcPct val="0"/>
              </a:spcBef>
            </a:pPr>
            <a:r>
              <a:rPr lang="en-US" sz="1500" spc="22" dirty="0">
                <a:solidFill>
                  <a:srgbClr val="000000"/>
                </a:solidFill>
                <a:latin typeface="Calibri (MS)"/>
                <a:ea typeface="Calibri (MS)"/>
                <a:cs typeface="Calibri (MS)"/>
                <a:sym typeface="Calibri (MS)"/>
              </a:rPr>
              <a:t>Mount volumes</a:t>
            </a:r>
          </a:p>
        </p:txBody>
      </p:sp>
      <p:sp>
        <p:nvSpPr>
          <p:cNvPr id="93" name="TextBox 93"/>
          <p:cNvSpPr txBox="1"/>
          <p:nvPr/>
        </p:nvSpPr>
        <p:spPr>
          <a:xfrm>
            <a:off x="7224983" y="7147798"/>
            <a:ext cx="1479460" cy="1002967"/>
          </a:xfrm>
          <a:prstGeom prst="rect">
            <a:avLst/>
          </a:prstGeom>
        </p:spPr>
        <p:txBody>
          <a:bodyPr wrap="square" lIns="0" tIns="0" rIns="0" bIns="0" rtlCol="0" anchor="t">
            <a:spAutoFit/>
          </a:bodyPr>
          <a:lstStyle/>
          <a:p>
            <a:pPr algn="ctr">
              <a:lnSpc>
                <a:spcPts val="2734"/>
              </a:lnSpc>
              <a:spcBef>
                <a:spcPct val="0"/>
              </a:spcBef>
            </a:pPr>
            <a:r>
              <a:rPr lang="en-US" sz="1500" spc="20" dirty="0">
                <a:solidFill>
                  <a:srgbClr val="000000"/>
                </a:solidFill>
                <a:latin typeface="Calibri (MS)"/>
                <a:ea typeface="Calibri (MS)"/>
                <a:cs typeface="Calibri (MS)"/>
                <a:sym typeface="Calibri (MS)"/>
              </a:rPr>
              <a:t>Configure network for pipeline</a:t>
            </a:r>
          </a:p>
        </p:txBody>
      </p:sp>
      <p:sp>
        <p:nvSpPr>
          <p:cNvPr id="94" name="TextBox 94"/>
          <p:cNvSpPr txBox="1"/>
          <p:nvPr/>
        </p:nvSpPr>
        <p:spPr>
          <a:xfrm>
            <a:off x="8466038" y="7200698"/>
            <a:ext cx="1585349" cy="861903"/>
          </a:xfrm>
          <a:prstGeom prst="rect">
            <a:avLst/>
          </a:prstGeom>
        </p:spPr>
        <p:txBody>
          <a:bodyPr wrap="square" lIns="0" tIns="0" rIns="0" bIns="0" rtlCol="0" anchor="t">
            <a:spAutoFit/>
          </a:bodyPr>
          <a:lstStyle/>
          <a:p>
            <a:pPr algn="ctr">
              <a:lnSpc>
                <a:spcPts val="2286"/>
              </a:lnSpc>
              <a:spcBef>
                <a:spcPct val="0"/>
              </a:spcBef>
            </a:pPr>
            <a:r>
              <a:rPr lang="en-US" sz="1500" spc="16" dirty="0">
                <a:solidFill>
                  <a:srgbClr val="000000"/>
                </a:solidFill>
                <a:latin typeface="Calibri (MS)"/>
                <a:ea typeface="Calibri (MS)"/>
                <a:cs typeface="Calibri (MS)"/>
                <a:sym typeface="Calibri (MS)"/>
              </a:rPr>
              <a:t>Map ports in internal network for services</a:t>
            </a:r>
          </a:p>
        </p:txBody>
      </p:sp>
      <p:sp>
        <p:nvSpPr>
          <p:cNvPr id="95" name="TextBox 95"/>
          <p:cNvSpPr txBox="1"/>
          <p:nvPr/>
        </p:nvSpPr>
        <p:spPr>
          <a:xfrm>
            <a:off x="10009212" y="7235964"/>
            <a:ext cx="1172023" cy="826637"/>
          </a:xfrm>
          <a:prstGeom prst="rect">
            <a:avLst/>
          </a:prstGeom>
        </p:spPr>
        <p:txBody>
          <a:bodyPr wrap="square" lIns="0" tIns="0" rIns="0" bIns="0" rtlCol="0" anchor="t">
            <a:spAutoFit/>
          </a:bodyPr>
          <a:lstStyle/>
          <a:p>
            <a:pPr algn="ctr">
              <a:lnSpc>
                <a:spcPts val="2209"/>
              </a:lnSpc>
              <a:spcBef>
                <a:spcPct val="0"/>
              </a:spcBef>
            </a:pPr>
            <a:r>
              <a:rPr lang="en-US" sz="1500" spc="16" dirty="0">
                <a:solidFill>
                  <a:srgbClr val="000000"/>
                </a:solidFill>
                <a:latin typeface="Calibri (MS)"/>
                <a:ea typeface="Calibri (MS)"/>
                <a:cs typeface="Calibri (MS)"/>
                <a:sym typeface="Calibri (MS)"/>
              </a:rPr>
              <a:t>Expose access ports on host machine</a:t>
            </a:r>
          </a:p>
        </p:txBody>
      </p:sp>
      <p:sp>
        <p:nvSpPr>
          <p:cNvPr id="96" name="TextBox 96"/>
          <p:cNvSpPr txBox="1"/>
          <p:nvPr/>
        </p:nvSpPr>
        <p:spPr>
          <a:xfrm>
            <a:off x="12138306" y="7281855"/>
            <a:ext cx="2302364" cy="544508"/>
          </a:xfrm>
          <a:prstGeom prst="rect">
            <a:avLst/>
          </a:prstGeom>
        </p:spPr>
        <p:txBody>
          <a:bodyPr lIns="0" tIns="0" rIns="0" bIns="0" rtlCol="0" anchor="t">
            <a:spAutoFit/>
          </a:bodyPr>
          <a:lstStyle/>
          <a:p>
            <a:pPr algn="ctr">
              <a:lnSpc>
                <a:spcPts val="2160"/>
              </a:lnSpc>
              <a:spcBef>
                <a:spcPct val="0"/>
              </a:spcBef>
            </a:pPr>
            <a:r>
              <a:rPr lang="en-US" sz="1500" spc="16" dirty="0">
                <a:solidFill>
                  <a:srgbClr val="000000"/>
                </a:solidFill>
                <a:latin typeface="Calibri (MS)"/>
                <a:ea typeface="Calibri (MS)"/>
                <a:cs typeface="Calibri (MS)"/>
                <a:sym typeface="Calibri (MS)"/>
              </a:rPr>
              <a:t>Automate container management</a:t>
            </a:r>
          </a:p>
        </p:txBody>
      </p:sp>
      <p:sp>
        <p:nvSpPr>
          <p:cNvPr id="97" name="TextBox 97"/>
          <p:cNvSpPr txBox="1"/>
          <p:nvPr/>
        </p:nvSpPr>
        <p:spPr>
          <a:xfrm>
            <a:off x="15803204" y="7857631"/>
            <a:ext cx="2302364" cy="282129"/>
          </a:xfrm>
          <a:prstGeom prst="rect">
            <a:avLst/>
          </a:prstGeom>
        </p:spPr>
        <p:txBody>
          <a:bodyPr lIns="0" tIns="0" rIns="0" bIns="0" rtlCol="0" anchor="t">
            <a:spAutoFit/>
          </a:bodyPr>
          <a:lstStyle/>
          <a:p>
            <a:pPr algn="ctr">
              <a:lnSpc>
                <a:spcPts val="2160"/>
              </a:lnSpc>
              <a:spcBef>
                <a:spcPct val="0"/>
              </a:spcBef>
            </a:pPr>
            <a:r>
              <a:rPr lang="en-US" sz="2000" spc="16" dirty="0">
                <a:solidFill>
                  <a:srgbClr val="000000"/>
                </a:solidFill>
                <a:latin typeface="Calibri (MS)"/>
                <a:ea typeface="Calibri (MS)"/>
                <a:cs typeface="Calibri (MS)"/>
                <a:sym typeface="Calibri (MS)"/>
              </a:rPr>
              <a:t>Deployed workflow</a:t>
            </a:r>
          </a:p>
        </p:txBody>
      </p:sp>
      <p:sp>
        <p:nvSpPr>
          <p:cNvPr id="130" name="Rectangle: Rounded Corners 129">
            <a:extLst>
              <a:ext uri="{FF2B5EF4-FFF2-40B4-BE49-F238E27FC236}">
                <a16:creationId xmlns:a16="http://schemas.microsoft.com/office/drawing/2014/main" id="{60DB651D-B101-4E8D-A64C-C2AAE37B05D6}"/>
              </a:ext>
            </a:extLst>
          </p:cNvPr>
          <p:cNvSpPr/>
          <p:nvPr/>
        </p:nvSpPr>
        <p:spPr>
          <a:xfrm>
            <a:off x="2994926" y="5883174"/>
            <a:ext cx="3271217" cy="24578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extLst>
              <a:ext uri="{FF2B5EF4-FFF2-40B4-BE49-F238E27FC236}">
                <a16:creationId xmlns:a16="http://schemas.microsoft.com/office/drawing/2014/main" id="{9EEC16A2-E239-413B-9A95-1967E16104F3}"/>
              </a:ext>
            </a:extLst>
          </p:cNvPr>
          <p:cNvSpPr/>
          <p:nvPr/>
        </p:nvSpPr>
        <p:spPr>
          <a:xfrm>
            <a:off x="7106641" y="5849238"/>
            <a:ext cx="4431572" cy="2525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Arrow: Right 131">
            <a:extLst>
              <a:ext uri="{FF2B5EF4-FFF2-40B4-BE49-F238E27FC236}">
                <a16:creationId xmlns:a16="http://schemas.microsoft.com/office/drawing/2014/main" id="{8691D05E-1585-421F-910B-4EF1E186A6FB}"/>
              </a:ext>
            </a:extLst>
          </p:cNvPr>
          <p:cNvSpPr/>
          <p:nvPr/>
        </p:nvSpPr>
        <p:spPr>
          <a:xfrm>
            <a:off x="1691487" y="6826022"/>
            <a:ext cx="784038"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Rectangle: Rounded Corners 132">
            <a:extLst>
              <a:ext uri="{FF2B5EF4-FFF2-40B4-BE49-F238E27FC236}">
                <a16:creationId xmlns:a16="http://schemas.microsoft.com/office/drawing/2014/main" id="{46BE1633-B31B-4588-B9FC-CE3ECACC451C}"/>
              </a:ext>
            </a:extLst>
          </p:cNvPr>
          <p:cNvSpPr/>
          <p:nvPr/>
        </p:nvSpPr>
        <p:spPr>
          <a:xfrm>
            <a:off x="12319068" y="5883174"/>
            <a:ext cx="1910198" cy="2405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row: Right 133">
            <a:extLst>
              <a:ext uri="{FF2B5EF4-FFF2-40B4-BE49-F238E27FC236}">
                <a16:creationId xmlns:a16="http://schemas.microsoft.com/office/drawing/2014/main" id="{460F1BE9-7307-4F75-BF25-DB0205C9B760}"/>
              </a:ext>
            </a:extLst>
          </p:cNvPr>
          <p:cNvSpPr/>
          <p:nvPr/>
        </p:nvSpPr>
        <p:spPr>
          <a:xfrm>
            <a:off x="14887810" y="6805034"/>
            <a:ext cx="1084942" cy="526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TextBox 59">
            <a:extLst>
              <a:ext uri="{FF2B5EF4-FFF2-40B4-BE49-F238E27FC236}">
                <a16:creationId xmlns:a16="http://schemas.microsoft.com/office/drawing/2014/main" id="{35E9D88C-0723-484B-988A-2E5211FFB3B4}"/>
              </a:ext>
            </a:extLst>
          </p:cNvPr>
          <p:cNvSpPr txBox="1"/>
          <p:nvPr/>
        </p:nvSpPr>
        <p:spPr>
          <a:xfrm>
            <a:off x="12264584" y="1477121"/>
            <a:ext cx="4149626" cy="552524"/>
          </a:xfrm>
          <a:prstGeom prst="rect">
            <a:avLst/>
          </a:prstGeom>
        </p:spPr>
        <p:txBody>
          <a:bodyPr lIns="0" tIns="0" rIns="0" bIns="0" rtlCol="0" anchor="t">
            <a:spAutoFit/>
          </a:bodyPr>
          <a:lstStyle/>
          <a:p>
            <a:pPr algn="ctr">
              <a:lnSpc>
                <a:spcPts val="4919"/>
              </a:lnSpc>
              <a:spcBef>
                <a:spcPct val="0"/>
              </a:spcBef>
            </a:pPr>
            <a:r>
              <a:rPr lang="en-US" sz="2400" spc="38" dirty="0">
                <a:solidFill>
                  <a:srgbClr val="000000"/>
                </a:solidFill>
                <a:latin typeface="Calibri (MS) Bold"/>
                <a:ea typeface="Calibri (MS) Bold"/>
                <a:cs typeface="Calibri (MS) Bold"/>
                <a:sym typeface="Calibri (MS) Bold"/>
              </a:rPr>
              <a:t>Docker Environment Variables</a:t>
            </a:r>
          </a:p>
        </p:txBody>
      </p:sp>
      <p:sp>
        <p:nvSpPr>
          <p:cNvPr id="137" name="TextBox 59">
            <a:extLst>
              <a:ext uri="{FF2B5EF4-FFF2-40B4-BE49-F238E27FC236}">
                <a16:creationId xmlns:a16="http://schemas.microsoft.com/office/drawing/2014/main" id="{7A01F8BC-5CA8-44C9-89FE-13671964C7F3}"/>
              </a:ext>
            </a:extLst>
          </p:cNvPr>
          <p:cNvSpPr txBox="1"/>
          <p:nvPr/>
        </p:nvSpPr>
        <p:spPr>
          <a:xfrm>
            <a:off x="2536642" y="5300509"/>
            <a:ext cx="4149626" cy="552524"/>
          </a:xfrm>
          <a:prstGeom prst="rect">
            <a:avLst/>
          </a:prstGeom>
        </p:spPr>
        <p:txBody>
          <a:bodyPr lIns="0" tIns="0" rIns="0" bIns="0" rtlCol="0" anchor="t">
            <a:spAutoFit/>
          </a:bodyPr>
          <a:lstStyle/>
          <a:p>
            <a:pPr algn="ctr">
              <a:lnSpc>
                <a:spcPts val="4919"/>
              </a:lnSpc>
              <a:spcBef>
                <a:spcPct val="0"/>
              </a:spcBef>
            </a:pPr>
            <a:r>
              <a:rPr lang="en-US" sz="2400" spc="38" dirty="0">
                <a:solidFill>
                  <a:srgbClr val="000000"/>
                </a:solidFill>
                <a:latin typeface="Calibri (MS) Bold"/>
                <a:ea typeface="Calibri (MS) Bold"/>
                <a:cs typeface="Calibri (MS) Bold"/>
                <a:sym typeface="Calibri (MS) Bold"/>
              </a:rPr>
              <a:t>Find Dependencies </a:t>
            </a:r>
          </a:p>
        </p:txBody>
      </p:sp>
      <p:sp>
        <p:nvSpPr>
          <p:cNvPr id="138" name="TextBox 59">
            <a:extLst>
              <a:ext uri="{FF2B5EF4-FFF2-40B4-BE49-F238E27FC236}">
                <a16:creationId xmlns:a16="http://schemas.microsoft.com/office/drawing/2014/main" id="{599AF9C6-903E-4AF1-A2F9-FB41692588E2}"/>
              </a:ext>
            </a:extLst>
          </p:cNvPr>
          <p:cNvSpPr txBox="1"/>
          <p:nvPr/>
        </p:nvSpPr>
        <p:spPr>
          <a:xfrm>
            <a:off x="7247614" y="5293424"/>
            <a:ext cx="4149626" cy="552524"/>
          </a:xfrm>
          <a:prstGeom prst="rect">
            <a:avLst/>
          </a:prstGeom>
        </p:spPr>
        <p:txBody>
          <a:bodyPr lIns="0" tIns="0" rIns="0" bIns="0" rtlCol="0" anchor="t">
            <a:spAutoFit/>
          </a:bodyPr>
          <a:lstStyle/>
          <a:p>
            <a:pPr algn="ctr">
              <a:lnSpc>
                <a:spcPts val="4919"/>
              </a:lnSpc>
              <a:spcBef>
                <a:spcPct val="0"/>
              </a:spcBef>
            </a:pPr>
            <a:r>
              <a:rPr lang="en-US" sz="2400" spc="38" dirty="0">
                <a:solidFill>
                  <a:srgbClr val="000000"/>
                </a:solidFill>
                <a:latin typeface="Calibri (MS) Bold"/>
                <a:ea typeface="Calibri (MS) Bold"/>
                <a:cs typeface="Calibri (MS) Bold"/>
                <a:sym typeface="Calibri (MS) Bold"/>
              </a:rPr>
              <a:t>Conflict Resolution</a:t>
            </a:r>
          </a:p>
        </p:txBody>
      </p:sp>
      <p:sp>
        <p:nvSpPr>
          <p:cNvPr id="139" name="TextBox 59">
            <a:extLst>
              <a:ext uri="{FF2B5EF4-FFF2-40B4-BE49-F238E27FC236}">
                <a16:creationId xmlns:a16="http://schemas.microsoft.com/office/drawing/2014/main" id="{4A4DD2EF-4826-4957-BF18-0DD512D7B6C8}"/>
              </a:ext>
            </a:extLst>
          </p:cNvPr>
          <p:cNvSpPr txBox="1"/>
          <p:nvPr/>
        </p:nvSpPr>
        <p:spPr>
          <a:xfrm>
            <a:off x="11228051" y="5243809"/>
            <a:ext cx="4149626" cy="552524"/>
          </a:xfrm>
          <a:prstGeom prst="rect">
            <a:avLst/>
          </a:prstGeom>
        </p:spPr>
        <p:txBody>
          <a:bodyPr lIns="0" tIns="0" rIns="0" bIns="0" rtlCol="0" anchor="t">
            <a:spAutoFit/>
          </a:bodyPr>
          <a:lstStyle/>
          <a:p>
            <a:pPr algn="ctr">
              <a:lnSpc>
                <a:spcPts val="4919"/>
              </a:lnSpc>
              <a:spcBef>
                <a:spcPct val="0"/>
              </a:spcBef>
            </a:pPr>
            <a:r>
              <a:rPr lang="en-US" sz="2400" spc="38" dirty="0">
                <a:solidFill>
                  <a:srgbClr val="000000"/>
                </a:solidFill>
                <a:latin typeface="Calibri (MS) Bold"/>
                <a:ea typeface="Calibri (MS) Bold"/>
                <a:cs typeface="Calibri (MS) Bold"/>
                <a:sym typeface="Calibri (MS) Bold"/>
              </a:rPr>
              <a:t>Deployment</a:t>
            </a:r>
          </a:p>
        </p:txBody>
      </p:sp>
      <p:sp>
        <p:nvSpPr>
          <p:cNvPr id="142" name="Arrow: Bent-Up 141">
            <a:extLst>
              <a:ext uri="{FF2B5EF4-FFF2-40B4-BE49-F238E27FC236}">
                <a16:creationId xmlns:a16="http://schemas.microsoft.com/office/drawing/2014/main" id="{8E5C92C1-A663-4A78-AD71-EDA2CE47DA04}"/>
              </a:ext>
            </a:extLst>
          </p:cNvPr>
          <p:cNvSpPr/>
          <p:nvPr/>
        </p:nvSpPr>
        <p:spPr>
          <a:xfrm rot="10800000">
            <a:off x="8610600" y="3005095"/>
            <a:ext cx="3258429" cy="63868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4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2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28" grpId="0" animBg="1"/>
      <p:bldP spid="9" grpId="0" animBg="1"/>
      <p:bldP spid="17" grpId="0" animBg="1"/>
      <p:bldP spid="21" grpId="0" animBg="1"/>
      <p:bldP spid="87" grpId="0"/>
      <p:bldP spid="88" grpId="0"/>
      <p:bldP spid="89" grpId="0"/>
      <p:bldP spid="90" grpId="0"/>
      <p:bldP spid="91" grpId="0"/>
      <p:bldP spid="92" grpId="0"/>
      <p:bldP spid="93" grpId="0"/>
      <p:bldP spid="94" grpId="0"/>
      <p:bldP spid="95" grpId="0"/>
      <p:bldP spid="96" grpId="0"/>
      <p:bldP spid="97" grpId="0"/>
      <p:bldP spid="130" grpId="0" animBg="1"/>
      <p:bldP spid="131" grpId="0" animBg="1"/>
      <p:bldP spid="132" grpId="0" animBg="1"/>
      <p:bldP spid="133" grpId="0" animBg="1"/>
      <p:bldP spid="134" grpId="0" animBg="1"/>
      <p:bldP spid="135" grpId="0"/>
      <p:bldP spid="137" grpId="0"/>
      <p:bldP spid="138" grpId="0"/>
      <p:bldP spid="139" grpId="0"/>
      <p:bldP spid="1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sp>
        <p:nvSpPr>
          <p:cNvPr id="4" name="Freeform 4"/>
          <p:cNvSpPr/>
          <p:nvPr/>
        </p:nvSpPr>
        <p:spPr>
          <a:xfrm>
            <a:off x="13001763" y="1461377"/>
            <a:ext cx="5099867" cy="8825623"/>
          </a:xfrm>
          <a:custGeom>
            <a:avLst/>
            <a:gdLst/>
            <a:ahLst/>
            <a:cxnLst/>
            <a:rect l="l" t="t" r="r" b="b"/>
            <a:pathLst>
              <a:path w="5099867" h="8825623">
                <a:moveTo>
                  <a:pt x="0" y="0"/>
                </a:moveTo>
                <a:lnTo>
                  <a:pt x="5099867" y="0"/>
                </a:lnTo>
                <a:lnTo>
                  <a:pt x="5099867" y="8825623"/>
                </a:lnTo>
                <a:lnTo>
                  <a:pt x="0" y="8825623"/>
                </a:lnTo>
                <a:lnTo>
                  <a:pt x="0" y="0"/>
                </a:lnTo>
                <a:close/>
              </a:path>
            </a:pathLst>
          </a:custGeom>
          <a:blipFill>
            <a:blip r:embed="rId3"/>
            <a:stretch>
              <a:fillRect l="-3075"/>
            </a:stretch>
          </a:blipFill>
        </p:spPr>
      </p:sp>
      <p:sp>
        <p:nvSpPr>
          <p:cNvPr id="6" name="TextBox 6"/>
          <p:cNvSpPr txBox="1"/>
          <p:nvPr/>
        </p:nvSpPr>
        <p:spPr>
          <a:xfrm>
            <a:off x="990574" y="1739244"/>
            <a:ext cx="2905571" cy="704850"/>
          </a:xfrm>
          <a:prstGeom prst="rect">
            <a:avLst/>
          </a:prstGeom>
        </p:spPr>
        <p:txBody>
          <a:bodyPr lIns="0" tIns="0" rIns="0" bIns="0" rtlCol="0" anchor="t">
            <a:spAutoFit/>
          </a:bodyPr>
          <a:lstStyle/>
          <a:p>
            <a:pPr algn="ctr">
              <a:lnSpc>
                <a:spcPts val="4919"/>
              </a:lnSpc>
              <a:spcBef>
                <a:spcPct val="0"/>
              </a:spcBef>
            </a:pPr>
            <a:r>
              <a:rPr lang="en-US" sz="4099" b="1" spc="38">
                <a:solidFill>
                  <a:srgbClr val="000000"/>
                </a:solidFill>
                <a:latin typeface="Calibri (MS) Bold"/>
                <a:ea typeface="Calibri (MS) Bold"/>
                <a:cs typeface="Calibri (MS) Bold"/>
                <a:sym typeface="Calibri (MS) Bold"/>
              </a:rPr>
              <a:t>Helper Agent</a:t>
            </a:r>
          </a:p>
        </p:txBody>
      </p:sp>
      <p:sp>
        <p:nvSpPr>
          <p:cNvPr id="7" name="TextBox 7"/>
          <p:cNvSpPr txBox="1"/>
          <p:nvPr/>
        </p:nvSpPr>
        <p:spPr>
          <a:xfrm>
            <a:off x="990574" y="3177519"/>
            <a:ext cx="3074343"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Responsibilities:</a:t>
            </a:r>
          </a:p>
        </p:txBody>
      </p:sp>
      <p:sp>
        <p:nvSpPr>
          <p:cNvPr id="8" name="TextBox 8"/>
          <p:cNvSpPr txBox="1"/>
          <p:nvPr/>
        </p:nvSpPr>
        <p:spPr>
          <a:xfrm>
            <a:off x="1034364" y="4558644"/>
            <a:ext cx="8958495"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Provide user with assistance at every step of the deployment process</a:t>
            </a:r>
          </a:p>
        </p:txBody>
      </p:sp>
      <p:sp>
        <p:nvSpPr>
          <p:cNvPr id="9" name="TextBox 9"/>
          <p:cNvSpPr txBox="1"/>
          <p:nvPr/>
        </p:nvSpPr>
        <p:spPr>
          <a:xfrm>
            <a:off x="1034364" y="6482694"/>
            <a:ext cx="9158972"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Return brief and concise response pertaining to the query</a:t>
            </a:r>
          </a:p>
        </p:txBody>
      </p:sp>
      <p:sp>
        <p:nvSpPr>
          <p:cNvPr id="10" name="TextBox 10"/>
          <p:cNvSpPr txBox="1"/>
          <p:nvPr/>
        </p:nvSpPr>
        <p:spPr>
          <a:xfrm>
            <a:off x="1056640" y="92401"/>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Agentic WorkFlow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9"/>
          <p:cNvSpPr/>
          <p:nvPr/>
        </p:nvSpPr>
        <p:spPr>
          <a:xfrm>
            <a:off x="7865124" y="7469104"/>
            <a:ext cx="2643443" cy="1395567"/>
          </a:xfrm>
          <a:custGeom>
            <a:avLst/>
            <a:gdLst/>
            <a:ahLst/>
            <a:cxnLst/>
            <a:rect l="l" t="t" r="r" b="b"/>
            <a:pathLst>
              <a:path w="2643443" h="1395567">
                <a:moveTo>
                  <a:pt x="0" y="0"/>
                </a:moveTo>
                <a:lnTo>
                  <a:pt x="2643443" y="0"/>
                </a:lnTo>
                <a:lnTo>
                  <a:pt x="2643443" y="1395568"/>
                </a:lnTo>
                <a:lnTo>
                  <a:pt x="0" y="1395568"/>
                </a:lnTo>
                <a:lnTo>
                  <a:pt x="0" y="0"/>
                </a:lnTo>
                <a:close/>
              </a:path>
            </a:pathLst>
          </a:custGeom>
          <a:blipFill>
            <a:blip r:embed="rId3"/>
            <a:stretch>
              <a:fillRect l="-4277" t="-19564" b="-19564"/>
            </a:stretch>
          </a:blipFill>
          <a:ln w="38100" cap="sq">
            <a:solidFill>
              <a:srgbClr val="FF3131"/>
            </a:solidFill>
            <a:prstDash val="solid"/>
            <a:miter/>
          </a:ln>
        </p:spPr>
      </p:sp>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4"/>
              <a:stretch>
                <a:fillRect t="-161776" b="-161776"/>
              </a:stretch>
            </a:blipFill>
          </p:spPr>
        </p:sp>
      </p:grpSp>
      <p:grpSp>
        <p:nvGrpSpPr>
          <p:cNvPr id="4" name="Group 4"/>
          <p:cNvGrpSpPr/>
          <p:nvPr/>
        </p:nvGrpSpPr>
        <p:grpSpPr>
          <a:xfrm>
            <a:off x="0" y="3"/>
            <a:ext cx="18288000" cy="667265"/>
            <a:chOff x="0" y="0"/>
            <a:chExt cx="24384000" cy="889687"/>
          </a:xfrm>
        </p:grpSpPr>
        <p:sp>
          <p:nvSpPr>
            <p:cNvPr id="5" name="Freeform 5"/>
            <p:cNvSpPr/>
            <p:nvPr/>
          </p:nvSpPr>
          <p:spPr>
            <a:xfrm>
              <a:off x="0" y="0"/>
              <a:ext cx="24384000" cy="889635"/>
            </a:xfrm>
            <a:custGeom>
              <a:avLst/>
              <a:gdLst/>
              <a:ahLst/>
              <a:cxnLst/>
              <a:rect l="l" t="t" r="r" b="b"/>
              <a:pathLst>
                <a:path w="24384000" h="889635">
                  <a:moveTo>
                    <a:pt x="0" y="0"/>
                  </a:moveTo>
                  <a:lnTo>
                    <a:pt x="24384000" y="0"/>
                  </a:lnTo>
                  <a:lnTo>
                    <a:pt x="24384000" y="889635"/>
                  </a:lnTo>
                  <a:lnTo>
                    <a:pt x="0" y="889635"/>
                  </a:lnTo>
                  <a:lnTo>
                    <a:pt x="0" y="0"/>
                  </a:lnTo>
                  <a:close/>
                </a:path>
              </a:pathLst>
            </a:custGeom>
            <a:blipFill>
              <a:blip r:embed="rId4"/>
              <a:stretch>
                <a:fillRect t="-360399" b="-360404"/>
              </a:stretch>
            </a:blipFill>
          </p:spPr>
        </p:sp>
      </p:grpSp>
      <p:grpSp>
        <p:nvGrpSpPr>
          <p:cNvPr id="6" name="Group 6"/>
          <p:cNvGrpSpPr/>
          <p:nvPr/>
        </p:nvGrpSpPr>
        <p:grpSpPr>
          <a:xfrm>
            <a:off x="15844406" y="9572285"/>
            <a:ext cx="1927196" cy="426517"/>
            <a:chOff x="0" y="0"/>
            <a:chExt cx="2569595" cy="568689"/>
          </a:xfrm>
        </p:grpSpPr>
        <p:sp>
          <p:nvSpPr>
            <p:cNvPr id="7" name="Freeform 7"/>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5"/>
              <a:stretch>
                <a:fillRect t="-385" b="-382"/>
              </a:stretch>
            </a:blipFill>
          </p:spPr>
        </p:sp>
      </p:grpSp>
      <p:grpSp>
        <p:nvGrpSpPr>
          <p:cNvPr id="8" name="Group 8"/>
          <p:cNvGrpSpPr/>
          <p:nvPr/>
        </p:nvGrpSpPr>
        <p:grpSpPr>
          <a:xfrm>
            <a:off x="0" y="3"/>
            <a:ext cx="18288000" cy="1293018"/>
            <a:chOff x="0" y="0"/>
            <a:chExt cx="24384000" cy="1724024"/>
          </a:xfrm>
        </p:grpSpPr>
        <p:sp>
          <p:nvSpPr>
            <p:cNvPr id="9" name="Freeform 9"/>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4"/>
              <a:stretch>
                <a:fillRect t="-161776" b="-161776"/>
              </a:stretch>
            </a:blipFill>
          </p:spPr>
        </p:sp>
      </p:grpSp>
      <p:sp>
        <p:nvSpPr>
          <p:cNvPr id="10" name="Freeform 10"/>
          <p:cNvSpPr/>
          <p:nvPr/>
        </p:nvSpPr>
        <p:spPr>
          <a:xfrm>
            <a:off x="3245038" y="2720757"/>
            <a:ext cx="1876454" cy="369924"/>
          </a:xfrm>
          <a:custGeom>
            <a:avLst/>
            <a:gdLst/>
            <a:ahLst/>
            <a:cxnLst/>
            <a:rect l="l" t="t" r="r" b="b"/>
            <a:pathLst>
              <a:path w="1876454" h="369924">
                <a:moveTo>
                  <a:pt x="0" y="0"/>
                </a:moveTo>
                <a:lnTo>
                  <a:pt x="1876454" y="0"/>
                </a:lnTo>
                <a:lnTo>
                  <a:pt x="1876454" y="369924"/>
                </a:lnTo>
                <a:lnTo>
                  <a:pt x="0" y="3699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844406" y="1721544"/>
            <a:ext cx="1284186" cy="1284186"/>
          </a:xfrm>
          <a:custGeom>
            <a:avLst/>
            <a:gdLst/>
            <a:ahLst/>
            <a:cxnLst/>
            <a:rect l="l" t="t" r="r" b="b"/>
            <a:pathLst>
              <a:path w="1284186" h="1284186">
                <a:moveTo>
                  <a:pt x="0" y="0"/>
                </a:moveTo>
                <a:lnTo>
                  <a:pt x="1284186" y="0"/>
                </a:lnTo>
                <a:lnTo>
                  <a:pt x="1284186" y="1284185"/>
                </a:lnTo>
                <a:lnTo>
                  <a:pt x="0" y="12841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8311106" y="3245113"/>
            <a:ext cx="1141310" cy="409562"/>
          </a:xfrm>
          <a:prstGeom prst="rect">
            <a:avLst/>
          </a:prstGeom>
        </p:spPr>
        <p:txBody>
          <a:bodyPr lIns="0" tIns="0" rIns="0" bIns="0" rtlCol="0" anchor="t">
            <a:spAutoFit/>
          </a:bodyPr>
          <a:lstStyle/>
          <a:p>
            <a:pPr algn="ctr">
              <a:lnSpc>
                <a:spcPts val="1560"/>
              </a:lnSpc>
            </a:pPr>
            <a:r>
              <a:rPr lang="en-US" sz="1299" spc="11" dirty="0">
                <a:solidFill>
                  <a:srgbClr val="000000"/>
                </a:solidFill>
                <a:latin typeface="Calibri (MS)"/>
                <a:ea typeface="Calibri (MS)"/>
                <a:cs typeface="Calibri (MS)"/>
                <a:sym typeface="Calibri (MS)"/>
              </a:rPr>
              <a:t>Team of Engineers</a:t>
            </a:r>
          </a:p>
        </p:txBody>
      </p:sp>
      <p:grpSp>
        <p:nvGrpSpPr>
          <p:cNvPr id="13" name="Group 13"/>
          <p:cNvGrpSpPr/>
          <p:nvPr/>
        </p:nvGrpSpPr>
        <p:grpSpPr>
          <a:xfrm>
            <a:off x="7562006" y="1491236"/>
            <a:ext cx="2762493" cy="707168"/>
            <a:chOff x="0" y="0"/>
            <a:chExt cx="1355522" cy="346999"/>
          </a:xfrm>
        </p:grpSpPr>
        <p:sp>
          <p:nvSpPr>
            <p:cNvPr id="14" name="Freeform 14"/>
            <p:cNvSpPr/>
            <p:nvPr/>
          </p:nvSpPr>
          <p:spPr>
            <a:xfrm>
              <a:off x="0" y="0"/>
              <a:ext cx="1355522" cy="346999"/>
            </a:xfrm>
            <a:custGeom>
              <a:avLst/>
              <a:gdLst/>
              <a:ahLst/>
              <a:cxnLst/>
              <a:rect l="l" t="t" r="r" b="b"/>
              <a:pathLst>
                <a:path w="1355522" h="346999">
                  <a:moveTo>
                    <a:pt x="142928" y="0"/>
                  </a:moveTo>
                  <a:lnTo>
                    <a:pt x="1212594" y="0"/>
                  </a:lnTo>
                  <a:cubicBezTo>
                    <a:pt x="1250501" y="0"/>
                    <a:pt x="1286855" y="15058"/>
                    <a:pt x="1313660" y="41863"/>
                  </a:cubicBezTo>
                  <a:cubicBezTo>
                    <a:pt x="1340464" y="68667"/>
                    <a:pt x="1355522" y="105021"/>
                    <a:pt x="1355522" y="142928"/>
                  </a:cubicBezTo>
                  <a:lnTo>
                    <a:pt x="1355522" y="204071"/>
                  </a:lnTo>
                  <a:cubicBezTo>
                    <a:pt x="1355522" y="241978"/>
                    <a:pt x="1340464" y="278332"/>
                    <a:pt x="1313660" y="305136"/>
                  </a:cubicBezTo>
                  <a:cubicBezTo>
                    <a:pt x="1286855" y="331941"/>
                    <a:pt x="1250501" y="346999"/>
                    <a:pt x="1212594" y="346999"/>
                  </a:cubicBezTo>
                  <a:lnTo>
                    <a:pt x="142928" y="346999"/>
                  </a:lnTo>
                  <a:cubicBezTo>
                    <a:pt x="63991" y="346999"/>
                    <a:pt x="0" y="283008"/>
                    <a:pt x="0" y="204071"/>
                  </a:cubicBezTo>
                  <a:lnTo>
                    <a:pt x="0" y="142928"/>
                  </a:lnTo>
                  <a:cubicBezTo>
                    <a:pt x="0" y="63991"/>
                    <a:pt x="63991" y="0"/>
                    <a:pt x="142928" y="0"/>
                  </a:cubicBezTo>
                  <a:close/>
                </a:path>
              </a:pathLst>
            </a:custGeom>
            <a:solidFill>
              <a:srgbClr val="37C9EF"/>
            </a:solidFill>
          </p:spPr>
        </p:sp>
        <p:sp>
          <p:nvSpPr>
            <p:cNvPr id="15" name="TextBox 15"/>
            <p:cNvSpPr txBox="1"/>
            <p:nvPr/>
          </p:nvSpPr>
          <p:spPr>
            <a:xfrm>
              <a:off x="0" y="-38100"/>
              <a:ext cx="1355522" cy="385099"/>
            </a:xfrm>
            <a:prstGeom prst="rect">
              <a:avLst/>
            </a:prstGeom>
          </p:spPr>
          <p:txBody>
            <a:bodyPr lIns="50800" tIns="50800" rIns="50800" bIns="50800" rtlCol="0" anchor="ctr"/>
            <a:lstStyle/>
            <a:p>
              <a:pPr algn="ctr">
                <a:lnSpc>
                  <a:spcPts val="2160"/>
                </a:lnSpc>
              </a:pPr>
              <a:endParaRPr/>
            </a:p>
          </p:txBody>
        </p:sp>
      </p:grpSp>
      <p:grpSp>
        <p:nvGrpSpPr>
          <p:cNvPr id="16" name="Group 16"/>
          <p:cNvGrpSpPr/>
          <p:nvPr/>
        </p:nvGrpSpPr>
        <p:grpSpPr>
          <a:xfrm>
            <a:off x="10218604" y="2628449"/>
            <a:ext cx="2483614" cy="641656"/>
            <a:chOff x="0" y="0"/>
            <a:chExt cx="1218679" cy="314853"/>
          </a:xfrm>
        </p:grpSpPr>
        <p:sp>
          <p:nvSpPr>
            <p:cNvPr id="17" name="Freeform 17"/>
            <p:cNvSpPr/>
            <p:nvPr/>
          </p:nvSpPr>
          <p:spPr>
            <a:xfrm>
              <a:off x="0" y="0"/>
              <a:ext cx="1218679" cy="314853"/>
            </a:xfrm>
            <a:custGeom>
              <a:avLst/>
              <a:gdLst/>
              <a:ahLst/>
              <a:cxnLst/>
              <a:rect l="l" t="t" r="r" b="b"/>
              <a:pathLst>
                <a:path w="1218679" h="314853">
                  <a:moveTo>
                    <a:pt x="157426" y="0"/>
                  </a:moveTo>
                  <a:lnTo>
                    <a:pt x="1061253" y="0"/>
                  </a:lnTo>
                  <a:cubicBezTo>
                    <a:pt x="1148197" y="0"/>
                    <a:pt x="1218679" y="70482"/>
                    <a:pt x="1218679" y="157426"/>
                  </a:cubicBezTo>
                  <a:lnTo>
                    <a:pt x="1218679" y="157426"/>
                  </a:lnTo>
                  <a:cubicBezTo>
                    <a:pt x="1218679" y="199179"/>
                    <a:pt x="1202093" y="239221"/>
                    <a:pt x="1172570" y="268744"/>
                  </a:cubicBezTo>
                  <a:cubicBezTo>
                    <a:pt x="1143047" y="298267"/>
                    <a:pt x="1103005" y="314853"/>
                    <a:pt x="1061253" y="314853"/>
                  </a:cubicBezTo>
                  <a:lnTo>
                    <a:pt x="157426" y="314853"/>
                  </a:lnTo>
                  <a:cubicBezTo>
                    <a:pt x="115674" y="314853"/>
                    <a:pt x="75632" y="298267"/>
                    <a:pt x="46109" y="268744"/>
                  </a:cubicBezTo>
                  <a:cubicBezTo>
                    <a:pt x="16586" y="239221"/>
                    <a:pt x="0" y="199179"/>
                    <a:pt x="0" y="157426"/>
                  </a:cubicBezTo>
                  <a:lnTo>
                    <a:pt x="0" y="157426"/>
                  </a:lnTo>
                  <a:cubicBezTo>
                    <a:pt x="0" y="115674"/>
                    <a:pt x="16586" y="75632"/>
                    <a:pt x="46109" y="46109"/>
                  </a:cubicBezTo>
                  <a:cubicBezTo>
                    <a:pt x="75632" y="16586"/>
                    <a:pt x="115674" y="0"/>
                    <a:pt x="157426" y="0"/>
                  </a:cubicBezTo>
                  <a:close/>
                </a:path>
              </a:pathLst>
            </a:custGeom>
            <a:solidFill>
              <a:srgbClr val="37C9EF"/>
            </a:solidFill>
          </p:spPr>
        </p:sp>
        <p:sp>
          <p:nvSpPr>
            <p:cNvPr id="18" name="TextBox 18"/>
            <p:cNvSpPr txBox="1"/>
            <p:nvPr/>
          </p:nvSpPr>
          <p:spPr>
            <a:xfrm>
              <a:off x="0" y="-38100"/>
              <a:ext cx="1218679" cy="352953"/>
            </a:xfrm>
            <a:prstGeom prst="rect">
              <a:avLst/>
            </a:prstGeom>
          </p:spPr>
          <p:txBody>
            <a:bodyPr lIns="50800" tIns="50800" rIns="50800" bIns="50800" rtlCol="0" anchor="ctr"/>
            <a:lstStyle/>
            <a:p>
              <a:pPr algn="ctr">
                <a:lnSpc>
                  <a:spcPts val="2160"/>
                </a:lnSpc>
              </a:pPr>
              <a:endParaRPr/>
            </a:p>
          </p:txBody>
        </p:sp>
      </p:grpSp>
      <p:grpSp>
        <p:nvGrpSpPr>
          <p:cNvPr id="19" name="Group 19"/>
          <p:cNvGrpSpPr/>
          <p:nvPr/>
        </p:nvGrpSpPr>
        <p:grpSpPr>
          <a:xfrm>
            <a:off x="7780252" y="3794813"/>
            <a:ext cx="2453863" cy="599596"/>
            <a:chOff x="0" y="0"/>
            <a:chExt cx="1204081" cy="294215"/>
          </a:xfrm>
        </p:grpSpPr>
        <p:sp>
          <p:nvSpPr>
            <p:cNvPr id="20" name="Freeform 20"/>
            <p:cNvSpPr/>
            <p:nvPr/>
          </p:nvSpPr>
          <p:spPr>
            <a:xfrm>
              <a:off x="0" y="0"/>
              <a:ext cx="1204081" cy="294215"/>
            </a:xfrm>
            <a:custGeom>
              <a:avLst/>
              <a:gdLst/>
              <a:ahLst/>
              <a:cxnLst/>
              <a:rect l="l" t="t" r="r" b="b"/>
              <a:pathLst>
                <a:path w="1204081" h="294215">
                  <a:moveTo>
                    <a:pt x="147107" y="0"/>
                  </a:moveTo>
                  <a:lnTo>
                    <a:pt x="1056974" y="0"/>
                  </a:lnTo>
                  <a:cubicBezTo>
                    <a:pt x="1138219" y="0"/>
                    <a:pt x="1204081" y="65862"/>
                    <a:pt x="1204081" y="147107"/>
                  </a:cubicBezTo>
                  <a:lnTo>
                    <a:pt x="1204081" y="147107"/>
                  </a:lnTo>
                  <a:cubicBezTo>
                    <a:pt x="1204081" y="186123"/>
                    <a:pt x="1188582" y="223540"/>
                    <a:pt x="1160994" y="251128"/>
                  </a:cubicBezTo>
                  <a:cubicBezTo>
                    <a:pt x="1133406" y="278716"/>
                    <a:pt x="1095989" y="294215"/>
                    <a:pt x="1056974" y="294215"/>
                  </a:cubicBezTo>
                  <a:lnTo>
                    <a:pt x="147107" y="294215"/>
                  </a:lnTo>
                  <a:cubicBezTo>
                    <a:pt x="108092" y="294215"/>
                    <a:pt x="70675" y="278716"/>
                    <a:pt x="43087" y="251128"/>
                  </a:cubicBezTo>
                  <a:cubicBezTo>
                    <a:pt x="15499" y="223540"/>
                    <a:pt x="0" y="186123"/>
                    <a:pt x="0" y="147107"/>
                  </a:cubicBezTo>
                  <a:lnTo>
                    <a:pt x="0" y="147107"/>
                  </a:lnTo>
                  <a:cubicBezTo>
                    <a:pt x="0" y="108092"/>
                    <a:pt x="15499" y="70675"/>
                    <a:pt x="43087" y="43087"/>
                  </a:cubicBezTo>
                  <a:cubicBezTo>
                    <a:pt x="70675" y="15499"/>
                    <a:pt x="108092" y="0"/>
                    <a:pt x="147107" y="0"/>
                  </a:cubicBezTo>
                  <a:close/>
                </a:path>
              </a:pathLst>
            </a:custGeom>
            <a:solidFill>
              <a:srgbClr val="37C9EF"/>
            </a:solidFill>
          </p:spPr>
        </p:sp>
        <p:sp>
          <p:nvSpPr>
            <p:cNvPr id="21" name="TextBox 21"/>
            <p:cNvSpPr txBox="1"/>
            <p:nvPr/>
          </p:nvSpPr>
          <p:spPr>
            <a:xfrm>
              <a:off x="0" y="-38100"/>
              <a:ext cx="1204081" cy="332315"/>
            </a:xfrm>
            <a:prstGeom prst="rect">
              <a:avLst/>
            </a:prstGeom>
          </p:spPr>
          <p:txBody>
            <a:bodyPr lIns="50800" tIns="50800" rIns="50800" bIns="50800" rtlCol="0" anchor="ctr"/>
            <a:lstStyle/>
            <a:p>
              <a:pPr algn="ctr">
                <a:lnSpc>
                  <a:spcPts val="2160"/>
                </a:lnSpc>
              </a:pPr>
              <a:endParaRPr/>
            </a:p>
          </p:txBody>
        </p:sp>
      </p:grpSp>
      <p:grpSp>
        <p:nvGrpSpPr>
          <p:cNvPr id="22" name="Group 22"/>
          <p:cNvGrpSpPr/>
          <p:nvPr/>
        </p:nvGrpSpPr>
        <p:grpSpPr>
          <a:xfrm>
            <a:off x="5407242" y="2623013"/>
            <a:ext cx="2130341" cy="647092"/>
            <a:chOff x="0" y="0"/>
            <a:chExt cx="1045333" cy="317520"/>
          </a:xfrm>
        </p:grpSpPr>
        <p:sp>
          <p:nvSpPr>
            <p:cNvPr id="23" name="Freeform 23"/>
            <p:cNvSpPr/>
            <p:nvPr/>
          </p:nvSpPr>
          <p:spPr>
            <a:xfrm>
              <a:off x="0" y="0"/>
              <a:ext cx="1045333" cy="317520"/>
            </a:xfrm>
            <a:custGeom>
              <a:avLst/>
              <a:gdLst/>
              <a:ahLst/>
              <a:cxnLst/>
              <a:rect l="l" t="t" r="r" b="b"/>
              <a:pathLst>
                <a:path w="1045333" h="317520">
                  <a:moveTo>
                    <a:pt x="158760" y="0"/>
                  </a:moveTo>
                  <a:lnTo>
                    <a:pt x="886573" y="0"/>
                  </a:lnTo>
                  <a:cubicBezTo>
                    <a:pt x="974254" y="0"/>
                    <a:pt x="1045333" y="71079"/>
                    <a:pt x="1045333" y="158760"/>
                  </a:cubicBezTo>
                  <a:lnTo>
                    <a:pt x="1045333" y="158760"/>
                  </a:lnTo>
                  <a:cubicBezTo>
                    <a:pt x="1045333" y="200866"/>
                    <a:pt x="1028606" y="241247"/>
                    <a:pt x="998833" y="271020"/>
                  </a:cubicBezTo>
                  <a:cubicBezTo>
                    <a:pt x="969060" y="300794"/>
                    <a:pt x="928678" y="317520"/>
                    <a:pt x="886573" y="317520"/>
                  </a:cubicBezTo>
                  <a:lnTo>
                    <a:pt x="158760" y="317520"/>
                  </a:lnTo>
                  <a:cubicBezTo>
                    <a:pt x="116654" y="317520"/>
                    <a:pt x="76273" y="300794"/>
                    <a:pt x="46500" y="271020"/>
                  </a:cubicBezTo>
                  <a:cubicBezTo>
                    <a:pt x="16726" y="241247"/>
                    <a:pt x="0" y="200866"/>
                    <a:pt x="0" y="158760"/>
                  </a:cubicBezTo>
                  <a:lnTo>
                    <a:pt x="0" y="158760"/>
                  </a:lnTo>
                  <a:cubicBezTo>
                    <a:pt x="0" y="116654"/>
                    <a:pt x="16726" y="76273"/>
                    <a:pt x="46500" y="46500"/>
                  </a:cubicBezTo>
                  <a:cubicBezTo>
                    <a:pt x="76273" y="16726"/>
                    <a:pt x="116654" y="0"/>
                    <a:pt x="158760" y="0"/>
                  </a:cubicBezTo>
                  <a:close/>
                </a:path>
              </a:pathLst>
            </a:custGeom>
            <a:solidFill>
              <a:srgbClr val="37C9EF"/>
            </a:solidFill>
          </p:spPr>
        </p:sp>
        <p:sp>
          <p:nvSpPr>
            <p:cNvPr id="24" name="TextBox 24"/>
            <p:cNvSpPr txBox="1"/>
            <p:nvPr/>
          </p:nvSpPr>
          <p:spPr>
            <a:xfrm>
              <a:off x="0" y="-38100"/>
              <a:ext cx="1045333" cy="355620"/>
            </a:xfrm>
            <a:prstGeom prst="rect">
              <a:avLst/>
            </a:prstGeom>
          </p:spPr>
          <p:txBody>
            <a:bodyPr lIns="50800" tIns="50800" rIns="50800" bIns="50800" rtlCol="0" anchor="ctr"/>
            <a:lstStyle/>
            <a:p>
              <a:pPr algn="ctr">
                <a:lnSpc>
                  <a:spcPts val="2160"/>
                </a:lnSpc>
              </a:pPr>
              <a:endParaRPr/>
            </a:p>
          </p:txBody>
        </p:sp>
      </p:grpSp>
      <p:sp>
        <p:nvSpPr>
          <p:cNvPr id="25" name="Freeform 25"/>
          <p:cNvSpPr/>
          <p:nvPr/>
        </p:nvSpPr>
        <p:spPr>
          <a:xfrm>
            <a:off x="6367327" y="1699114"/>
            <a:ext cx="1013634" cy="740875"/>
          </a:xfrm>
          <a:custGeom>
            <a:avLst/>
            <a:gdLst/>
            <a:ahLst/>
            <a:cxnLst/>
            <a:rect l="l" t="t" r="r" b="b"/>
            <a:pathLst>
              <a:path w="1013634" h="740875">
                <a:moveTo>
                  <a:pt x="0" y="0"/>
                </a:moveTo>
                <a:lnTo>
                  <a:pt x="1013634" y="0"/>
                </a:lnTo>
                <a:lnTo>
                  <a:pt x="1013634" y="740875"/>
                </a:lnTo>
                <a:lnTo>
                  <a:pt x="0" y="7408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Freeform 26"/>
          <p:cNvSpPr/>
          <p:nvPr/>
        </p:nvSpPr>
        <p:spPr>
          <a:xfrm rot="-7593961">
            <a:off x="6468884" y="3565225"/>
            <a:ext cx="1013634" cy="740875"/>
          </a:xfrm>
          <a:custGeom>
            <a:avLst/>
            <a:gdLst/>
            <a:ahLst/>
            <a:cxnLst/>
            <a:rect l="l" t="t" r="r" b="b"/>
            <a:pathLst>
              <a:path w="1013634" h="740875">
                <a:moveTo>
                  <a:pt x="0" y="0"/>
                </a:moveTo>
                <a:lnTo>
                  <a:pt x="1013635" y="0"/>
                </a:lnTo>
                <a:lnTo>
                  <a:pt x="1013635" y="740875"/>
                </a:lnTo>
                <a:lnTo>
                  <a:pt x="0" y="7408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7" name="Freeform 27"/>
          <p:cNvSpPr/>
          <p:nvPr/>
        </p:nvSpPr>
        <p:spPr>
          <a:xfrm rot="3916232">
            <a:off x="10650957" y="1699114"/>
            <a:ext cx="1013634" cy="740875"/>
          </a:xfrm>
          <a:custGeom>
            <a:avLst/>
            <a:gdLst/>
            <a:ahLst/>
            <a:cxnLst/>
            <a:rect l="l" t="t" r="r" b="b"/>
            <a:pathLst>
              <a:path w="1013634" h="740875">
                <a:moveTo>
                  <a:pt x="0" y="0"/>
                </a:moveTo>
                <a:lnTo>
                  <a:pt x="1013634" y="0"/>
                </a:lnTo>
                <a:lnTo>
                  <a:pt x="1013634" y="740875"/>
                </a:lnTo>
                <a:lnTo>
                  <a:pt x="0" y="7408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rot="10539878">
            <a:off x="10500748" y="3493206"/>
            <a:ext cx="1013634" cy="740875"/>
          </a:xfrm>
          <a:custGeom>
            <a:avLst/>
            <a:gdLst/>
            <a:ahLst/>
            <a:cxnLst/>
            <a:rect l="l" t="t" r="r" b="b"/>
            <a:pathLst>
              <a:path w="1013634" h="740875">
                <a:moveTo>
                  <a:pt x="0" y="0"/>
                </a:moveTo>
                <a:lnTo>
                  <a:pt x="1013635" y="0"/>
                </a:lnTo>
                <a:lnTo>
                  <a:pt x="1013635" y="740875"/>
                </a:lnTo>
                <a:lnTo>
                  <a:pt x="0" y="7408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Freeform 29"/>
          <p:cNvSpPr/>
          <p:nvPr/>
        </p:nvSpPr>
        <p:spPr>
          <a:xfrm>
            <a:off x="8350732" y="2291228"/>
            <a:ext cx="1092301" cy="1092301"/>
          </a:xfrm>
          <a:custGeom>
            <a:avLst/>
            <a:gdLst/>
            <a:ahLst/>
            <a:cxnLst/>
            <a:rect l="l" t="t" r="r" b="b"/>
            <a:pathLst>
              <a:path w="1092301" h="1092301">
                <a:moveTo>
                  <a:pt x="0" y="0"/>
                </a:moveTo>
                <a:lnTo>
                  <a:pt x="1092302" y="0"/>
                </a:lnTo>
                <a:lnTo>
                  <a:pt x="1092302" y="1092302"/>
                </a:lnTo>
                <a:lnTo>
                  <a:pt x="0" y="1092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0" name="Freeform 30"/>
          <p:cNvSpPr/>
          <p:nvPr/>
        </p:nvSpPr>
        <p:spPr>
          <a:xfrm>
            <a:off x="8023635" y="7806325"/>
            <a:ext cx="691869" cy="691869"/>
          </a:xfrm>
          <a:custGeom>
            <a:avLst/>
            <a:gdLst/>
            <a:ahLst/>
            <a:cxnLst/>
            <a:rect l="l" t="t" r="r" b="b"/>
            <a:pathLst>
              <a:path w="691869" h="691869">
                <a:moveTo>
                  <a:pt x="0" y="0"/>
                </a:moveTo>
                <a:lnTo>
                  <a:pt x="691870" y="0"/>
                </a:lnTo>
                <a:lnTo>
                  <a:pt x="691870" y="691869"/>
                </a:lnTo>
                <a:lnTo>
                  <a:pt x="0" y="6918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1" name="Freeform 31"/>
          <p:cNvSpPr/>
          <p:nvPr/>
        </p:nvSpPr>
        <p:spPr>
          <a:xfrm>
            <a:off x="13085495" y="2764315"/>
            <a:ext cx="1876454" cy="369924"/>
          </a:xfrm>
          <a:custGeom>
            <a:avLst/>
            <a:gdLst/>
            <a:ahLst/>
            <a:cxnLst/>
            <a:rect l="l" t="t" r="r" b="b"/>
            <a:pathLst>
              <a:path w="1876454" h="369924">
                <a:moveTo>
                  <a:pt x="0" y="0"/>
                </a:moveTo>
                <a:lnTo>
                  <a:pt x="1876454" y="0"/>
                </a:lnTo>
                <a:lnTo>
                  <a:pt x="1876454" y="369924"/>
                </a:lnTo>
                <a:lnTo>
                  <a:pt x="0" y="3699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2" name="Group 32"/>
          <p:cNvGrpSpPr/>
          <p:nvPr/>
        </p:nvGrpSpPr>
        <p:grpSpPr>
          <a:xfrm>
            <a:off x="7805389" y="6669112"/>
            <a:ext cx="2762493" cy="707168"/>
            <a:chOff x="0" y="0"/>
            <a:chExt cx="1355522" cy="346999"/>
          </a:xfrm>
        </p:grpSpPr>
        <p:sp>
          <p:nvSpPr>
            <p:cNvPr id="33" name="Freeform 33"/>
            <p:cNvSpPr/>
            <p:nvPr/>
          </p:nvSpPr>
          <p:spPr>
            <a:xfrm>
              <a:off x="0" y="0"/>
              <a:ext cx="1355522" cy="346999"/>
            </a:xfrm>
            <a:custGeom>
              <a:avLst/>
              <a:gdLst/>
              <a:ahLst/>
              <a:cxnLst/>
              <a:rect l="l" t="t" r="r" b="b"/>
              <a:pathLst>
                <a:path w="1355522" h="346999">
                  <a:moveTo>
                    <a:pt x="142928" y="0"/>
                  </a:moveTo>
                  <a:lnTo>
                    <a:pt x="1212594" y="0"/>
                  </a:lnTo>
                  <a:cubicBezTo>
                    <a:pt x="1250501" y="0"/>
                    <a:pt x="1286855" y="15058"/>
                    <a:pt x="1313660" y="41863"/>
                  </a:cubicBezTo>
                  <a:cubicBezTo>
                    <a:pt x="1340464" y="68667"/>
                    <a:pt x="1355522" y="105021"/>
                    <a:pt x="1355522" y="142928"/>
                  </a:cubicBezTo>
                  <a:lnTo>
                    <a:pt x="1355522" y="204071"/>
                  </a:lnTo>
                  <a:cubicBezTo>
                    <a:pt x="1355522" y="241978"/>
                    <a:pt x="1340464" y="278332"/>
                    <a:pt x="1313660" y="305136"/>
                  </a:cubicBezTo>
                  <a:cubicBezTo>
                    <a:pt x="1286855" y="331941"/>
                    <a:pt x="1250501" y="346999"/>
                    <a:pt x="1212594" y="346999"/>
                  </a:cubicBezTo>
                  <a:lnTo>
                    <a:pt x="142928" y="346999"/>
                  </a:lnTo>
                  <a:cubicBezTo>
                    <a:pt x="63991" y="346999"/>
                    <a:pt x="0" y="283008"/>
                    <a:pt x="0" y="204071"/>
                  </a:cubicBezTo>
                  <a:lnTo>
                    <a:pt x="0" y="142928"/>
                  </a:lnTo>
                  <a:cubicBezTo>
                    <a:pt x="0" y="63991"/>
                    <a:pt x="63991" y="0"/>
                    <a:pt x="142928" y="0"/>
                  </a:cubicBezTo>
                  <a:close/>
                </a:path>
              </a:pathLst>
            </a:custGeom>
            <a:solidFill>
              <a:srgbClr val="37C9EF"/>
            </a:solidFill>
          </p:spPr>
        </p:sp>
        <p:sp>
          <p:nvSpPr>
            <p:cNvPr id="34" name="TextBox 34"/>
            <p:cNvSpPr txBox="1"/>
            <p:nvPr/>
          </p:nvSpPr>
          <p:spPr>
            <a:xfrm>
              <a:off x="0" y="-38100"/>
              <a:ext cx="1355522" cy="385099"/>
            </a:xfrm>
            <a:prstGeom prst="rect">
              <a:avLst/>
            </a:prstGeom>
          </p:spPr>
          <p:txBody>
            <a:bodyPr lIns="50800" tIns="50800" rIns="50800" bIns="50800" rtlCol="0" anchor="ctr"/>
            <a:lstStyle/>
            <a:p>
              <a:pPr algn="ctr">
                <a:lnSpc>
                  <a:spcPts val="2160"/>
                </a:lnSpc>
              </a:pPr>
              <a:endParaRPr/>
            </a:p>
          </p:txBody>
        </p:sp>
      </p:grpSp>
      <p:grpSp>
        <p:nvGrpSpPr>
          <p:cNvPr id="35" name="Group 35"/>
          <p:cNvGrpSpPr/>
          <p:nvPr/>
        </p:nvGrpSpPr>
        <p:grpSpPr>
          <a:xfrm>
            <a:off x="10622786" y="7806325"/>
            <a:ext cx="2483614" cy="641656"/>
            <a:chOff x="0" y="0"/>
            <a:chExt cx="1218679" cy="314853"/>
          </a:xfrm>
        </p:grpSpPr>
        <p:sp>
          <p:nvSpPr>
            <p:cNvPr id="36" name="Freeform 36"/>
            <p:cNvSpPr/>
            <p:nvPr/>
          </p:nvSpPr>
          <p:spPr>
            <a:xfrm>
              <a:off x="0" y="0"/>
              <a:ext cx="1218679" cy="314853"/>
            </a:xfrm>
            <a:custGeom>
              <a:avLst/>
              <a:gdLst/>
              <a:ahLst/>
              <a:cxnLst/>
              <a:rect l="l" t="t" r="r" b="b"/>
              <a:pathLst>
                <a:path w="1218679" h="314853">
                  <a:moveTo>
                    <a:pt x="157426" y="0"/>
                  </a:moveTo>
                  <a:lnTo>
                    <a:pt x="1061253" y="0"/>
                  </a:lnTo>
                  <a:cubicBezTo>
                    <a:pt x="1148197" y="0"/>
                    <a:pt x="1218679" y="70482"/>
                    <a:pt x="1218679" y="157426"/>
                  </a:cubicBezTo>
                  <a:lnTo>
                    <a:pt x="1218679" y="157426"/>
                  </a:lnTo>
                  <a:cubicBezTo>
                    <a:pt x="1218679" y="199179"/>
                    <a:pt x="1202093" y="239221"/>
                    <a:pt x="1172570" y="268744"/>
                  </a:cubicBezTo>
                  <a:cubicBezTo>
                    <a:pt x="1143047" y="298267"/>
                    <a:pt x="1103005" y="314853"/>
                    <a:pt x="1061253" y="314853"/>
                  </a:cubicBezTo>
                  <a:lnTo>
                    <a:pt x="157426" y="314853"/>
                  </a:lnTo>
                  <a:cubicBezTo>
                    <a:pt x="115674" y="314853"/>
                    <a:pt x="75632" y="298267"/>
                    <a:pt x="46109" y="268744"/>
                  </a:cubicBezTo>
                  <a:cubicBezTo>
                    <a:pt x="16586" y="239221"/>
                    <a:pt x="0" y="199179"/>
                    <a:pt x="0" y="157426"/>
                  </a:cubicBezTo>
                  <a:lnTo>
                    <a:pt x="0" y="157426"/>
                  </a:lnTo>
                  <a:cubicBezTo>
                    <a:pt x="0" y="115674"/>
                    <a:pt x="16586" y="75632"/>
                    <a:pt x="46109" y="46109"/>
                  </a:cubicBezTo>
                  <a:cubicBezTo>
                    <a:pt x="75632" y="16586"/>
                    <a:pt x="115674" y="0"/>
                    <a:pt x="157426" y="0"/>
                  </a:cubicBezTo>
                  <a:close/>
                </a:path>
              </a:pathLst>
            </a:custGeom>
            <a:solidFill>
              <a:srgbClr val="37C9EF"/>
            </a:solidFill>
          </p:spPr>
        </p:sp>
        <p:sp>
          <p:nvSpPr>
            <p:cNvPr id="37" name="TextBox 37"/>
            <p:cNvSpPr txBox="1"/>
            <p:nvPr/>
          </p:nvSpPr>
          <p:spPr>
            <a:xfrm>
              <a:off x="0" y="-38100"/>
              <a:ext cx="1218679" cy="352953"/>
            </a:xfrm>
            <a:prstGeom prst="rect">
              <a:avLst/>
            </a:prstGeom>
          </p:spPr>
          <p:txBody>
            <a:bodyPr lIns="50800" tIns="50800" rIns="50800" bIns="50800" rtlCol="0" anchor="ctr"/>
            <a:lstStyle/>
            <a:p>
              <a:pPr algn="ctr">
                <a:lnSpc>
                  <a:spcPts val="2160"/>
                </a:lnSpc>
              </a:pPr>
              <a:endParaRPr/>
            </a:p>
          </p:txBody>
        </p:sp>
      </p:grpSp>
      <p:grpSp>
        <p:nvGrpSpPr>
          <p:cNvPr id="38" name="Group 38"/>
          <p:cNvGrpSpPr/>
          <p:nvPr/>
        </p:nvGrpSpPr>
        <p:grpSpPr>
          <a:xfrm>
            <a:off x="8023635" y="8972689"/>
            <a:ext cx="2453863" cy="599596"/>
            <a:chOff x="0" y="0"/>
            <a:chExt cx="1204081" cy="294215"/>
          </a:xfrm>
        </p:grpSpPr>
        <p:sp>
          <p:nvSpPr>
            <p:cNvPr id="39" name="Freeform 39"/>
            <p:cNvSpPr/>
            <p:nvPr/>
          </p:nvSpPr>
          <p:spPr>
            <a:xfrm>
              <a:off x="0" y="0"/>
              <a:ext cx="1204081" cy="294215"/>
            </a:xfrm>
            <a:custGeom>
              <a:avLst/>
              <a:gdLst/>
              <a:ahLst/>
              <a:cxnLst/>
              <a:rect l="l" t="t" r="r" b="b"/>
              <a:pathLst>
                <a:path w="1204081" h="294215">
                  <a:moveTo>
                    <a:pt x="147107" y="0"/>
                  </a:moveTo>
                  <a:lnTo>
                    <a:pt x="1056974" y="0"/>
                  </a:lnTo>
                  <a:cubicBezTo>
                    <a:pt x="1138219" y="0"/>
                    <a:pt x="1204081" y="65862"/>
                    <a:pt x="1204081" y="147107"/>
                  </a:cubicBezTo>
                  <a:lnTo>
                    <a:pt x="1204081" y="147107"/>
                  </a:lnTo>
                  <a:cubicBezTo>
                    <a:pt x="1204081" y="186123"/>
                    <a:pt x="1188582" y="223540"/>
                    <a:pt x="1160994" y="251128"/>
                  </a:cubicBezTo>
                  <a:cubicBezTo>
                    <a:pt x="1133406" y="278716"/>
                    <a:pt x="1095989" y="294215"/>
                    <a:pt x="1056974" y="294215"/>
                  </a:cubicBezTo>
                  <a:lnTo>
                    <a:pt x="147107" y="294215"/>
                  </a:lnTo>
                  <a:cubicBezTo>
                    <a:pt x="108092" y="294215"/>
                    <a:pt x="70675" y="278716"/>
                    <a:pt x="43087" y="251128"/>
                  </a:cubicBezTo>
                  <a:cubicBezTo>
                    <a:pt x="15499" y="223540"/>
                    <a:pt x="0" y="186123"/>
                    <a:pt x="0" y="147107"/>
                  </a:cubicBezTo>
                  <a:lnTo>
                    <a:pt x="0" y="147107"/>
                  </a:lnTo>
                  <a:cubicBezTo>
                    <a:pt x="0" y="108092"/>
                    <a:pt x="15499" y="70675"/>
                    <a:pt x="43087" y="43087"/>
                  </a:cubicBezTo>
                  <a:cubicBezTo>
                    <a:pt x="70675" y="15499"/>
                    <a:pt x="108092" y="0"/>
                    <a:pt x="147107" y="0"/>
                  </a:cubicBezTo>
                  <a:close/>
                </a:path>
              </a:pathLst>
            </a:custGeom>
            <a:solidFill>
              <a:srgbClr val="37C9EF"/>
            </a:solidFill>
          </p:spPr>
        </p:sp>
        <p:sp>
          <p:nvSpPr>
            <p:cNvPr id="40" name="TextBox 40"/>
            <p:cNvSpPr txBox="1"/>
            <p:nvPr/>
          </p:nvSpPr>
          <p:spPr>
            <a:xfrm>
              <a:off x="0" y="-38100"/>
              <a:ext cx="1204081" cy="332315"/>
            </a:xfrm>
            <a:prstGeom prst="rect">
              <a:avLst/>
            </a:prstGeom>
          </p:spPr>
          <p:txBody>
            <a:bodyPr lIns="50800" tIns="50800" rIns="50800" bIns="50800" rtlCol="0" anchor="ctr"/>
            <a:lstStyle/>
            <a:p>
              <a:pPr algn="ctr">
                <a:lnSpc>
                  <a:spcPts val="2160"/>
                </a:lnSpc>
              </a:pPr>
              <a:endParaRPr/>
            </a:p>
          </p:txBody>
        </p:sp>
      </p:grpSp>
      <p:grpSp>
        <p:nvGrpSpPr>
          <p:cNvPr id="41" name="Group 41"/>
          <p:cNvGrpSpPr/>
          <p:nvPr/>
        </p:nvGrpSpPr>
        <p:grpSpPr>
          <a:xfrm>
            <a:off x="5650626" y="7800889"/>
            <a:ext cx="2130341" cy="647092"/>
            <a:chOff x="0" y="0"/>
            <a:chExt cx="1045333" cy="317520"/>
          </a:xfrm>
        </p:grpSpPr>
        <p:sp>
          <p:nvSpPr>
            <p:cNvPr id="42" name="Freeform 42"/>
            <p:cNvSpPr/>
            <p:nvPr/>
          </p:nvSpPr>
          <p:spPr>
            <a:xfrm>
              <a:off x="0" y="0"/>
              <a:ext cx="1045333" cy="317520"/>
            </a:xfrm>
            <a:custGeom>
              <a:avLst/>
              <a:gdLst/>
              <a:ahLst/>
              <a:cxnLst/>
              <a:rect l="l" t="t" r="r" b="b"/>
              <a:pathLst>
                <a:path w="1045333" h="317520">
                  <a:moveTo>
                    <a:pt x="158760" y="0"/>
                  </a:moveTo>
                  <a:lnTo>
                    <a:pt x="886573" y="0"/>
                  </a:lnTo>
                  <a:cubicBezTo>
                    <a:pt x="974254" y="0"/>
                    <a:pt x="1045333" y="71079"/>
                    <a:pt x="1045333" y="158760"/>
                  </a:cubicBezTo>
                  <a:lnTo>
                    <a:pt x="1045333" y="158760"/>
                  </a:lnTo>
                  <a:cubicBezTo>
                    <a:pt x="1045333" y="200866"/>
                    <a:pt x="1028606" y="241247"/>
                    <a:pt x="998833" y="271020"/>
                  </a:cubicBezTo>
                  <a:cubicBezTo>
                    <a:pt x="969060" y="300794"/>
                    <a:pt x="928678" y="317520"/>
                    <a:pt x="886573" y="317520"/>
                  </a:cubicBezTo>
                  <a:lnTo>
                    <a:pt x="158760" y="317520"/>
                  </a:lnTo>
                  <a:cubicBezTo>
                    <a:pt x="116654" y="317520"/>
                    <a:pt x="76273" y="300794"/>
                    <a:pt x="46500" y="271020"/>
                  </a:cubicBezTo>
                  <a:cubicBezTo>
                    <a:pt x="16726" y="241247"/>
                    <a:pt x="0" y="200866"/>
                    <a:pt x="0" y="158760"/>
                  </a:cubicBezTo>
                  <a:lnTo>
                    <a:pt x="0" y="158760"/>
                  </a:lnTo>
                  <a:cubicBezTo>
                    <a:pt x="0" y="116654"/>
                    <a:pt x="16726" y="76273"/>
                    <a:pt x="46500" y="46500"/>
                  </a:cubicBezTo>
                  <a:cubicBezTo>
                    <a:pt x="76273" y="16726"/>
                    <a:pt x="116654" y="0"/>
                    <a:pt x="158760" y="0"/>
                  </a:cubicBezTo>
                  <a:close/>
                </a:path>
              </a:pathLst>
            </a:custGeom>
            <a:solidFill>
              <a:srgbClr val="37C9EF"/>
            </a:solidFill>
          </p:spPr>
        </p:sp>
        <p:sp>
          <p:nvSpPr>
            <p:cNvPr id="43" name="TextBox 43"/>
            <p:cNvSpPr txBox="1"/>
            <p:nvPr/>
          </p:nvSpPr>
          <p:spPr>
            <a:xfrm>
              <a:off x="0" y="-38100"/>
              <a:ext cx="1045333" cy="355620"/>
            </a:xfrm>
            <a:prstGeom prst="rect">
              <a:avLst/>
            </a:prstGeom>
          </p:spPr>
          <p:txBody>
            <a:bodyPr lIns="50800" tIns="50800" rIns="50800" bIns="50800" rtlCol="0" anchor="ctr"/>
            <a:lstStyle/>
            <a:p>
              <a:pPr algn="ctr">
                <a:lnSpc>
                  <a:spcPts val="2160"/>
                </a:lnSpc>
              </a:pPr>
              <a:endParaRPr/>
            </a:p>
          </p:txBody>
        </p:sp>
      </p:grpSp>
      <p:sp>
        <p:nvSpPr>
          <p:cNvPr id="44" name="Freeform 44"/>
          <p:cNvSpPr/>
          <p:nvPr/>
        </p:nvSpPr>
        <p:spPr>
          <a:xfrm>
            <a:off x="6610711" y="6876990"/>
            <a:ext cx="1013634" cy="740875"/>
          </a:xfrm>
          <a:custGeom>
            <a:avLst/>
            <a:gdLst/>
            <a:ahLst/>
            <a:cxnLst/>
            <a:rect l="l" t="t" r="r" b="b"/>
            <a:pathLst>
              <a:path w="1013634" h="740875">
                <a:moveTo>
                  <a:pt x="0" y="0"/>
                </a:moveTo>
                <a:lnTo>
                  <a:pt x="1013634" y="0"/>
                </a:lnTo>
                <a:lnTo>
                  <a:pt x="1013634" y="740875"/>
                </a:lnTo>
                <a:lnTo>
                  <a:pt x="0" y="7408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5" name="Freeform 45"/>
          <p:cNvSpPr/>
          <p:nvPr/>
        </p:nvSpPr>
        <p:spPr>
          <a:xfrm rot="-7593961">
            <a:off x="6712268" y="8743101"/>
            <a:ext cx="1013634" cy="740875"/>
          </a:xfrm>
          <a:custGeom>
            <a:avLst/>
            <a:gdLst/>
            <a:ahLst/>
            <a:cxnLst/>
            <a:rect l="l" t="t" r="r" b="b"/>
            <a:pathLst>
              <a:path w="1013634" h="740875">
                <a:moveTo>
                  <a:pt x="0" y="0"/>
                </a:moveTo>
                <a:lnTo>
                  <a:pt x="1013634" y="0"/>
                </a:lnTo>
                <a:lnTo>
                  <a:pt x="1013634" y="740875"/>
                </a:lnTo>
                <a:lnTo>
                  <a:pt x="0" y="7408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6" name="Freeform 46"/>
          <p:cNvSpPr/>
          <p:nvPr/>
        </p:nvSpPr>
        <p:spPr>
          <a:xfrm rot="3916232">
            <a:off x="10894341" y="6876990"/>
            <a:ext cx="1013634" cy="740875"/>
          </a:xfrm>
          <a:custGeom>
            <a:avLst/>
            <a:gdLst/>
            <a:ahLst/>
            <a:cxnLst/>
            <a:rect l="l" t="t" r="r" b="b"/>
            <a:pathLst>
              <a:path w="1013634" h="740875">
                <a:moveTo>
                  <a:pt x="0" y="0"/>
                </a:moveTo>
                <a:lnTo>
                  <a:pt x="1013634" y="0"/>
                </a:lnTo>
                <a:lnTo>
                  <a:pt x="1013634" y="740875"/>
                </a:lnTo>
                <a:lnTo>
                  <a:pt x="0" y="7408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7" name="Freeform 47"/>
          <p:cNvSpPr/>
          <p:nvPr/>
        </p:nvSpPr>
        <p:spPr>
          <a:xfrm rot="10539878">
            <a:off x="10744132" y="8671082"/>
            <a:ext cx="1013634" cy="740875"/>
          </a:xfrm>
          <a:custGeom>
            <a:avLst/>
            <a:gdLst/>
            <a:ahLst/>
            <a:cxnLst/>
            <a:rect l="l" t="t" r="r" b="b"/>
            <a:pathLst>
              <a:path w="1013634" h="740875">
                <a:moveTo>
                  <a:pt x="0" y="0"/>
                </a:moveTo>
                <a:lnTo>
                  <a:pt x="1013634" y="0"/>
                </a:lnTo>
                <a:lnTo>
                  <a:pt x="1013634" y="740875"/>
                </a:lnTo>
                <a:lnTo>
                  <a:pt x="0" y="7408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8" name="Freeform 48"/>
          <p:cNvSpPr/>
          <p:nvPr/>
        </p:nvSpPr>
        <p:spPr>
          <a:xfrm>
            <a:off x="9522105" y="7766806"/>
            <a:ext cx="800164" cy="800164"/>
          </a:xfrm>
          <a:custGeom>
            <a:avLst/>
            <a:gdLst/>
            <a:ahLst/>
            <a:cxnLst/>
            <a:rect l="l" t="t" r="r" b="b"/>
            <a:pathLst>
              <a:path w="800164" h="800164">
                <a:moveTo>
                  <a:pt x="0" y="0"/>
                </a:moveTo>
                <a:lnTo>
                  <a:pt x="800164" y="0"/>
                </a:lnTo>
                <a:lnTo>
                  <a:pt x="800164" y="800164"/>
                </a:lnTo>
                <a:lnTo>
                  <a:pt x="0" y="80016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50" name="Freeform 50"/>
          <p:cNvSpPr/>
          <p:nvPr/>
        </p:nvSpPr>
        <p:spPr>
          <a:xfrm>
            <a:off x="8953630" y="8033506"/>
            <a:ext cx="371410" cy="378288"/>
          </a:xfrm>
          <a:custGeom>
            <a:avLst/>
            <a:gdLst/>
            <a:ahLst/>
            <a:cxnLst/>
            <a:rect l="l" t="t" r="r" b="b"/>
            <a:pathLst>
              <a:path w="371410" h="378288">
                <a:moveTo>
                  <a:pt x="0" y="0"/>
                </a:moveTo>
                <a:lnTo>
                  <a:pt x="371410" y="0"/>
                </a:lnTo>
                <a:lnTo>
                  <a:pt x="371410" y="378288"/>
                </a:lnTo>
                <a:lnTo>
                  <a:pt x="0" y="37828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51" name="Group 51"/>
          <p:cNvGrpSpPr/>
          <p:nvPr/>
        </p:nvGrpSpPr>
        <p:grpSpPr>
          <a:xfrm rot="5400000">
            <a:off x="8240108" y="4993929"/>
            <a:ext cx="1484128" cy="1218538"/>
            <a:chOff x="0" y="0"/>
            <a:chExt cx="989956" cy="812800"/>
          </a:xfrm>
        </p:grpSpPr>
        <p:sp>
          <p:nvSpPr>
            <p:cNvPr id="52" name="Freeform 52"/>
            <p:cNvSpPr/>
            <p:nvPr/>
          </p:nvSpPr>
          <p:spPr>
            <a:xfrm>
              <a:off x="0" y="0"/>
              <a:ext cx="989956" cy="812800"/>
            </a:xfrm>
            <a:custGeom>
              <a:avLst/>
              <a:gdLst/>
              <a:ahLst/>
              <a:cxnLst/>
              <a:rect l="l" t="t" r="r" b="b"/>
              <a:pathLst>
                <a:path w="989956" h="812800">
                  <a:moveTo>
                    <a:pt x="989956" y="406400"/>
                  </a:moveTo>
                  <a:lnTo>
                    <a:pt x="583556" y="0"/>
                  </a:lnTo>
                  <a:lnTo>
                    <a:pt x="583556" y="203200"/>
                  </a:lnTo>
                  <a:lnTo>
                    <a:pt x="0" y="203200"/>
                  </a:lnTo>
                  <a:lnTo>
                    <a:pt x="0" y="609600"/>
                  </a:lnTo>
                  <a:lnTo>
                    <a:pt x="583556" y="609600"/>
                  </a:lnTo>
                  <a:lnTo>
                    <a:pt x="583556" y="812800"/>
                  </a:lnTo>
                  <a:lnTo>
                    <a:pt x="989956" y="406400"/>
                  </a:lnTo>
                  <a:close/>
                </a:path>
              </a:pathLst>
            </a:custGeom>
            <a:solidFill>
              <a:srgbClr val="000000"/>
            </a:solidFill>
          </p:spPr>
        </p:sp>
        <p:sp>
          <p:nvSpPr>
            <p:cNvPr id="53" name="TextBox 53"/>
            <p:cNvSpPr txBox="1"/>
            <p:nvPr/>
          </p:nvSpPr>
          <p:spPr>
            <a:xfrm>
              <a:off x="0" y="165100"/>
              <a:ext cx="888356" cy="444500"/>
            </a:xfrm>
            <a:prstGeom prst="rect">
              <a:avLst/>
            </a:prstGeom>
          </p:spPr>
          <p:txBody>
            <a:bodyPr lIns="50800" tIns="50800" rIns="50800" bIns="50800" rtlCol="0" anchor="ctr"/>
            <a:lstStyle/>
            <a:p>
              <a:pPr algn="ctr">
                <a:lnSpc>
                  <a:spcPts val="2160"/>
                </a:lnSpc>
              </a:pPr>
              <a:endParaRPr/>
            </a:p>
          </p:txBody>
        </p:sp>
      </p:grpSp>
      <p:sp>
        <p:nvSpPr>
          <p:cNvPr id="54" name="Freeform 54"/>
          <p:cNvSpPr/>
          <p:nvPr/>
        </p:nvSpPr>
        <p:spPr>
          <a:xfrm>
            <a:off x="15904538" y="6932914"/>
            <a:ext cx="1284186" cy="1284186"/>
          </a:xfrm>
          <a:custGeom>
            <a:avLst/>
            <a:gdLst/>
            <a:ahLst/>
            <a:cxnLst/>
            <a:rect l="l" t="t" r="r" b="b"/>
            <a:pathLst>
              <a:path w="1284186" h="1284186">
                <a:moveTo>
                  <a:pt x="0" y="0"/>
                </a:moveTo>
                <a:lnTo>
                  <a:pt x="1284185" y="0"/>
                </a:lnTo>
                <a:lnTo>
                  <a:pt x="1284185" y="1284186"/>
                </a:lnTo>
                <a:lnTo>
                  <a:pt x="0" y="12841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5" name="Freeform 55"/>
          <p:cNvSpPr/>
          <p:nvPr/>
        </p:nvSpPr>
        <p:spPr>
          <a:xfrm>
            <a:off x="13145627" y="7975686"/>
            <a:ext cx="1876454" cy="369924"/>
          </a:xfrm>
          <a:custGeom>
            <a:avLst/>
            <a:gdLst/>
            <a:ahLst/>
            <a:cxnLst/>
            <a:rect l="l" t="t" r="r" b="b"/>
            <a:pathLst>
              <a:path w="1876454" h="369924">
                <a:moveTo>
                  <a:pt x="0" y="0"/>
                </a:moveTo>
                <a:lnTo>
                  <a:pt x="1876454" y="0"/>
                </a:lnTo>
                <a:lnTo>
                  <a:pt x="1876454" y="369924"/>
                </a:lnTo>
                <a:lnTo>
                  <a:pt x="0" y="3699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6" name="Freeform 56"/>
          <p:cNvSpPr/>
          <p:nvPr/>
        </p:nvSpPr>
        <p:spPr>
          <a:xfrm>
            <a:off x="3488422" y="7914707"/>
            <a:ext cx="1876454" cy="369924"/>
          </a:xfrm>
          <a:custGeom>
            <a:avLst/>
            <a:gdLst/>
            <a:ahLst/>
            <a:cxnLst/>
            <a:rect l="l" t="t" r="r" b="b"/>
            <a:pathLst>
              <a:path w="1876454" h="369924">
                <a:moveTo>
                  <a:pt x="0" y="0"/>
                </a:moveTo>
                <a:lnTo>
                  <a:pt x="1876454" y="0"/>
                </a:lnTo>
                <a:lnTo>
                  <a:pt x="1876454" y="369924"/>
                </a:lnTo>
                <a:lnTo>
                  <a:pt x="0" y="3699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7" name="TextBox 57"/>
          <p:cNvSpPr txBox="1"/>
          <p:nvPr/>
        </p:nvSpPr>
        <p:spPr>
          <a:xfrm>
            <a:off x="724743" y="189857"/>
            <a:ext cx="16276320" cy="933450"/>
          </a:xfrm>
          <a:prstGeom prst="rect">
            <a:avLst/>
          </a:prstGeom>
        </p:spPr>
        <p:txBody>
          <a:bodyPr lIns="0" tIns="0" rIns="0" bIns="0" rtlCol="0" anchor="t">
            <a:spAutoFit/>
          </a:bodyPr>
          <a:lstStyle/>
          <a:p>
            <a:pPr algn="ctr">
              <a:lnSpc>
                <a:spcPts val="6480"/>
              </a:lnSpc>
            </a:pPr>
            <a:r>
              <a:rPr lang="en-US" sz="5400" b="1" dirty="0">
                <a:solidFill>
                  <a:srgbClr val="FFFFFF"/>
                </a:solidFill>
                <a:latin typeface="Calibri (MS) Bold"/>
                <a:ea typeface="Calibri (MS) Bold"/>
                <a:cs typeface="Calibri (MS) Bold"/>
                <a:sym typeface="Calibri (MS) Bold"/>
              </a:rPr>
              <a:t>	Problem Statement</a:t>
            </a:r>
          </a:p>
        </p:txBody>
      </p:sp>
      <p:sp>
        <p:nvSpPr>
          <p:cNvPr id="58" name="TextBox 58"/>
          <p:cNvSpPr txBox="1"/>
          <p:nvPr/>
        </p:nvSpPr>
        <p:spPr>
          <a:xfrm>
            <a:off x="15390574" y="2980432"/>
            <a:ext cx="2078920" cy="838176"/>
          </a:xfrm>
          <a:prstGeom prst="rect">
            <a:avLst/>
          </a:prstGeom>
        </p:spPr>
        <p:txBody>
          <a:bodyPr lIns="0" tIns="0" rIns="0" bIns="0" rtlCol="0" anchor="t">
            <a:spAutoFit/>
          </a:bodyPr>
          <a:lstStyle/>
          <a:p>
            <a:pPr algn="ctr">
              <a:lnSpc>
                <a:spcPts val="3120"/>
              </a:lnSpc>
            </a:pPr>
            <a:r>
              <a:rPr lang="en-US" sz="2600" spc="24">
                <a:solidFill>
                  <a:srgbClr val="000000"/>
                </a:solidFill>
                <a:latin typeface="Calibri (MS)"/>
                <a:ea typeface="Calibri (MS)"/>
                <a:cs typeface="Calibri (MS)"/>
                <a:sym typeface="Calibri (MS)"/>
              </a:rPr>
              <a:t>Deployed Pipeline</a:t>
            </a:r>
          </a:p>
        </p:txBody>
      </p:sp>
      <p:sp>
        <p:nvSpPr>
          <p:cNvPr id="59" name="TextBox 59"/>
          <p:cNvSpPr txBox="1"/>
          <p:nvPr/>
        </p:nvSpPr>
        <p:spPr>
          <a:xfrm>
            <a:off x="7837385" y="1651489"/>
            <a:ext cx="2211735" cy="333375"/>
          </a:xfrm>
          <a:prstGeom prst="rect">
            <a:avLst/>
          </a:prstGeom>
        </p:spPr>
        <p:txBody>
          <a:bodyPr lIns="0" tIns="0" rIns="0" bIns="0" rtlCol="0" anchor="t">
            <a:spAutoFit/>
          </a:bodyPr>
          <a:lstStyle/>
          <a:p>
            <a:pPr algn="ctr">
              <a:lnSpc>
                <a:spcPts val="2318"/>
              </a:lnSpc>
              <a:spcBef>
                <a:spcPct val="0"/>
              </a:spcBef>
            </a:pPr>
            <a:r>
              <a:rPr lang="en-US" sz="1932" spc="18" dirty="0">
                <a:solidFill>
                  <a:srgbClr val="000000"/>
                </a:solidFill>
                <a:latin typeface="Calibri (MS)"/>
                <a:ea typeface="Calibri (MS)"/>
                <a:cs typeface="Calibri (MS)"/>
                <a:sym typeface="Calibri (MS)"/>
              </a:rPr>
              <a:t>Requirement Analysis</a:t>
            </a:r>
          </a:p>
        </p:txBody>
      </p:sp>
      <p:sp>
        <p:nvSpPr>
          <p:cNvPr id="60" name="TextBox 60"/>
          <p:cNvSpPr txBox="1"/>
          <p:nvPr/>
        </p:nvSpPr>
        <p:spPr>
          <a:xfrm>
            <a:off x="11013043" y="2755946"/>
            <a:ext cx="741462" cy="333375"/>
          </a:xfrm>
          <a:prstGeom prst="rect">
            <a:avLst/>
          </a:prstGeom>
        </p:spPr>
        <p:txBody>
          <a:bodyPr lIns="0" tIns="0" rIns="0" bIns="0" rtlCol="0" anchor="t">
            <a:spAutoFit/>
          </a:bodyPr>
          <a:lstStyle/>
          <a:p>
            <a:pPr algn="ctr">
              <a:lnSpc>
                <a:spcPts val="2318"/>
              </a:lnSpc>
              <a:spcBef>
                <a:spcPct val="0"/>
              </a:spcBef>
            </a:pPr>
            <a:r>
              <a:rPr lang="en-US" sz="1932" spc="18">
                <a:solidFill>
                  <a:srgbClr val="000000"/>
                </a:solidFill>
                <a:latin typeface="Calibri (MS)"/>
                <a:ea typeface="Calibri (MS)"/>
                <a:cs typeface="Calibri (MS)"/>
                <a:sym typeface="Calibri (MS)"/>
              </a:rPr>
              <a:t>Design </a:t>
            </a:r>
          </a:p>
        </p:txBody>
      </p:sp>
      <p:sp>
        <p:nvSpPr>
          <p:cNvPr id="61" name="TextBox 61"/>
          <p:cNvSpPr txBox="1"/>
          <p:nvPr/>
        </p:nvSpPr>
        <p:spPr>
          <a:xfrm>
            <a:off x="8186768" y="3888037"/>
            <a:ext cx="1640830" cy="333375"/>
          </a:xfrm>
          <a:prstGeom prst="rect">
            <a:avLst/>
          </a:prstGeom>
        </p:spPr>
        <p:txBody>
          <a:bodyPr lIns="0" tIns="0" rIns="0" bIns="0" rtlCol="0" anchor="t">
            <a:spAutoFit/>
          </a:bodyPr>
          <a:lstStyle/>
          <a:p>
            <a:pPr algn="ctr">
              <a:lnSpc>
                <a:spcPts val="2318"/>
              </a:lnSpc>
              <a:spcBef>
                <a:spcPct val="0"/>
              </a:spcBef>
            </a:pPr>
            <a:r>
              <a:rPr lang="en-US" sz="1932" spc="18">
                <a:solidFill>
                  <a:srgbClr val="000000"/>
                </a:solidFill>
                <a:latin typeface="Calibri (MS)"/>
                <a:ea typeface="Calibri (MS)"/>
                <a:cs typeface="Calibri (MS)"/>
                <a:sym typeface="Calibri (MS)"/>
              </a:rPr>
              <a:t>Implementation</a:t>
            </a:r>
          </a:p>
        </p:txBody>
      </p:sp>
      <p:sp>
        <p:nvSpPr>
          <p:cNvPr id="62" name="TextBox 62"/>
          <p:cNvSpPr txBox="1"/>
          <p:nvPr/>
        </p:nvSpPr>
        <p:spPr>
          <a:xfrm>
            <a:off x="5899797" y="2755946"/>
            <a:ext cx="1145232" cy="333375"/>
          </a:xfrm>
          <a:prstGeom prst="rect">
            <a:avLst/>
          </a:prstGeom>
        </p:spPr>
        <p:txBody>
          <a:bodyPr lIns="0" tIns="0" rIns="0" bIns="0" rtlCol="0" anchor="t">
            <a:spAutoFit/>
          </a:bodyPr>
          <a:lstStyle/>
          <a:p>
            <a:pPr algn="ctr">
              <a:lnSpc>
                <a:spcPts val="2318"/>
              </a:lnSpc>
              <a:spcBef>
                <a:spcPct val="0"/>
              </a:spcBef>
            </a:pPr>
            <a:r>
              <a:rPr lang="en-US" sz="1932" spc="18" dirty="0">
                <a:solidFill>
                  <a:srgbClr val="000000"/>
                </a:solidFill>
                <a:latin typeface="Calibri (MS)"/>
                <a:ea typeface="Calibri (MS)"/>
                <a:cs typeface="Calibri (MS)"/>
                <a:sym typeface="Calibri (MS)"/>
              </a:rPr>
              <a:t>Monitoring</a:t>
            </a:r>
          </a:p>
        </p:txBody>
      </p:sp>
      <p:sp>
        <p:nvSpPr>
          <p:cNvPr id="63" name="TextBox 63"/>
          <p:cNvSpPr txBox="1"/>
          <p:nvPr/>
        </p:nvSpPr>
        <p:spPr>
          <a:xfrm>
            <a:off x="-479541" y="1664394"/>
            <a:ext cx="4724733" cy="2400300"/>
          </a:xfrm>
          <a:prstGeom prst="rect">
            <a:avLst/>
          </a:prstGeom>
        </p:spPr>
        <p:txBody>
          <a:bodyPr lIns="0" tIns="0" rIns="0" bIns="0" rtlCol="0" anchor="t">
            <a:spAutoFit/>
          </a:bodyPr>
          <a:lstStyle/>
          <a:p>
            <a:pPr algn="ctr">
              <a:lnSpc>
                <a:spcPts val="3125"/>
              </a:lnSpc>
            </a:pPr>
            <a:r>
              <a:rPr lang="en-US" sz="2604" spc="23" dirty="0">
                <a:solidFill>
                  <a:srgbClr val="000000"/>
                </a:solidFill>
                <a:latin typeface="Calibri (MS)"/>
                <a:ea typeface="Calibri (MS)"/>
                <a:cs typeface="Calibri (MS)"/>
                <a:sym typeface="Calibri (MS)"/>
              </a:rPr>
              <a:t>Data Sources</a:t>
            </a:r>
          </a:p>
          <a:p>
            <a:pPr algn="ctr">
              <a:lnSpc>
                <a:spcPts val="3125"/>
              </a:lnSpc>
            </a:pPr>
            <a:r>
              <a:rPr lang="en-US" sz="2604" spc="23" dirty="0">
                <a:solidFill>
                  <a:srgbClr val="000000"/>
                </a:solidFill>
                <a:latin typeface="Calibri (MS)"/>
                <a:ea typeface="Calibri (MS)"/>
                <a:cs typeface="Calibri (MS)"/>
                <a:sym typeface="Calibri (MS)"/>
              </a:rPr>
              <a:t>+</a:t>
            </a:r>
          </a:p>
          <a:p>
            <a:pPr algn="ctr">
              <a:lnSpc>
                <a:spcPts val="3125"/>
              </a:lnSpc>
            </a:pPr>
            <a:r>
              <a:rPr lang="en-US" sz="2604" spc="23" dirty="0">
                <a:solidFill>
                  <a:srgbClr val="000000"/>
                </a:solidFill>
                <a:latin typeface="Calibri (MS)"/>
                <a:ea typeface="Calibri (MS)"/>
                <a:cs typeface="Calibri (MS)"/>
                <a:sym typeface="Calibri (MS)"/>
              </a:rPr>
              <a:t>Use Cases</a:t>
            </a:r>
          </a:p>
          <a:p>
            <a:pPr algn="ctr">
              <a:lnSpc>
                <a:spcPts val="3125"/>
              </a:lnSpc>
            </a:pPr>
            <a:r>
              <a:rPr lang="en-US" sz="2604" spc="23" dirty="0">
                <a:solidFill>
                  <a:srgbClr val="000000"/>
                </a:solidFill>
                <a:latin typeface="Calibri (MS)"/>
                <a:ea typeface="Calibri (MS)"/>
                <a:cs typeface="Calibri (MS)"/>
                <a:sym typeface="Calibri (MS)"/>
              </a:rPr>
              <a:t>+</a:t>
            </a:r>
          </a:p>
          <a:p>
            <a:pPr algn="ctr">
              <a:lnSpc>
                <a:spcPts val="3125"/>
              </a:lnSpc>
            </a:pPr>
            <a:r>
              <a:rPr lang="en-US" sz="2604" spc="23" dirty="0">
                <a:solidFill>
                  <a:srgbClr val="000000"/>
                </a:solidFill>
                <a:latin typeface="Calibri (MS)"/>
                <a:ea typeface="Calibri (MS)"/>
                <a:cs typeface="Calibri (MS)"/>
                <a:sym typeface="Calibri (MS)"/>
              </a:rPr>
              <a:t>Stakeholder </a:t>
            </a:r>
          </a:p>
          <a:p>
            <a:pPr algn="ctr">
              <a:lnSpc>
                <a:spcPts val="3125"/>
              </a:lnSpc>
              <a:spcBef>
                <a:spcPct val="0"/>
              </a:spcBef>
            </a:pPr>
            <a:r>
              <a:rPr lang="en-US" sz="2604" spc="24" dirty="0">
                <a:solidFill>
                  <a:srgbClr val="000000"/>
                </a:solidFill>
                <a:latin typeface="Calibri (MS)"/>
                <a:ea typeface="Calibri (MS)"/>
                <a:cs typeface="Calibri (MS)"/>
                <a:sym typeface="Calibri (MS)"/>
              </a:rPr>
              <a:t>Requirements</a:t>
            </a:r>
          </a:p>
        </p:txBody>
      </p:sp>
      <p:sp>
        <p:nvSpPr>
          <p:cNvPr id="64" name="TextBox 64"/>
          <p:cNvSpPr txBox="1"/>
          <p:nvPr/>
        </p:nvSpPr>
        <p:spPr>
          <a:xfrm>
            <a:off x="8080769" y="6829365"/>
            <a:ext cx="2211735" cy="333375"/>
          </a:xfrm>
          <a:prstGeom prst="rect">
            <a:avLst/>
          </a:prstGeom>
        </p:spPr>
        <p:txBody>
          <a:bodyPr lIns="0" tIns="0" rIns="0" bIns="0" rtlCol="0" anchor="t">
            <a:spAutoFit/>
          </a:bodyPr>
          <a:lstStyle/>
          <a:p>
            <a:pPr algn="ctr">
              <a:lnSpc>
                <a:spcPts val="2318"/>
              </a:lnSpc>
              <a:spcBef>
                <a:spcPct val="0"/>
              </a:spcBef>
            </a:pPr>
            <a:r>
              <a:rPr lang="en-US" sz="1932" spc="18" dirty="0">
                <a:solidFill>
                  <a:srgbClr val="000000"/>
                </a:solidFill>
                <a:latin typeface="Calibri (MS)"/>
                <a:ea typeface="Calibri (MS)"/>
                <a:cs typeface="Calibri (MS)"/>
                <a:sym typeface="Calibri (MS)"/>
              </a:rPr>
              <a:t>Requirement Analysis</a:t>
            </a:r>
          </a:p>
        </p:txBody>
      </p:sp>
      <p:sp>
        <p:nvSpPr>
          <p:cNvPr id="65" name="TextBox 65"/>
          <p:cNvSpPr txBox="1"/>
          <p:nvPr/>
        </p:nvSpPr>
        <p:spPr>
          <a:xfrm>
            <a:off x="11417224" y="7933822"/>
            <a:ext cx="741462" cy="294953"/>
          </a:xfrm>
          <a:prstGeom prst="rect">
            <a:avLst/>
          </a:prstGeom>
        </p:spPr>
        <p:txBody>
          <a:bodyPr wrap="square" lIns="0" tIns="0" rIns="0" bIns="0" rtlCol="0" anchor="t">
            <a:spAutoFit/>
          </a:bodyPr>
          <a:lstStyle/>
          <a:p>
            <a:pPr algn="ctr">
              <a:lnSpc>
                <a:spcPts val="2318"/>
              </a:lnSpc>
              <a:spcBef>
                <a:spcPct val="0"/>
              </a:spcBef>
            </a:pPr>
            <a:r>
              <a:rPr lang="en-US" sz="1932" spc="18">
                <a:solidFill>
                  <a:srgbClr val="000000"/>
                </a:solidFill>
                <a:latin typeface="Calibri (MS)"/>
                <a:ea typeface="Calibri (MS)"/>
                <a:cs typeface="Calibri (MS)"/>
                <a:sym typeface="Calibri (MS)"/>
              </a:rPr>
              <a:t>Design </a:t>
            </a:r>
          </a:p>
        </p:txBody>
      </p:sp>
      <p:sp>
        <p:nvSpPr>
          <p:cNvPr id="66" name="TextBox 66"/>
          <p:cNvSpPr txBox="1"/>
          <p:nvPr/>
        </p:nvSpPr>
        <p:spPr>
          <a:xfrm>
            <a:off x="8430152" y="9065913"/>
            <a:ext cx="1640830" cy="333375"/>
          </a:xfrm>
          <a:prstGeom prst="rect">
            <a:avLst/>
          </a:prstGeom>
        </p:spPr>
        <p:txBody>
          <a:bodyPr lIns="0" tIns="0" rIns="0" bIns="0" rtlCol="0" anchor="t">
            <a:spAutoFit/>
          </a:bodyPr>
          <a:lstStyle/>
          <a:p>
            <a:pPr algn="ctr">
              <a:lnSpc>
                <a:spcPts val="2318"/>
              </a:lnSpc>
              <a:spcBef>
                <a:spcPct val="0"/>
              </a:spcBef>
            </a:pPr>
            <a:r>
              <a:rPr lang="en-US" sz="1932" spc="18">
                <a:solidFill>
                  <a:srgbClr val="000000"/>
                </a:solidFill>
                <a:latin typeface="Calibri (MS)"/>
                <a:ea typeface="Calibri (MS)"/>
                <a:cs typeface="Calibri (MS)"/>
                <a:sym typeface="Calibri (MS)"/>
              </a:rPr>
              <a:t>Implementation</a:t>
            </a:r>
          </a:p>
        </p:txBody>
      </p:sp>
      <p:sp>
        <p:nvSpPr>
          <p:cNvPr id="67" name="TextBox 67"/>
          <p:cNvSpPr txBox="1"/>
          <p:nvPr/>
        </p:nvSpPr>
        <p:spPr>
          <a:xfrm>
            <a:off x="6143180" y="7933822"/>
            <a:ext cx="1145232" cy="333375"/>
          </a:xfrm>
          <a:prstGeom prst="rect">
            <a:avLst/>
          </a:prstGeom>
        </p:spPr>
        <p:txBody>
          <a:bodyPr lIns="0" tIns="0" rIns="0" bIns="0" rtlCol="0" anchor="t">
            <a:spAutoFit/>
          </a:bodyPr>
          <a:lstStyle/>
          <a:p>
            <a:pPr algn="ctr">
              <a:lnSpc>
                <a:spcPts val="2318"/>
              </a:lnSpc>
              <a:spcBef>
                <a:spcPct val="0"/>
              </a:spcBef>
            </a:pPr>
            <a:r>
              <a:rPr lang="en-US" sz="1932" spc="18">
                <a:solidFill>
                  <a:srgbClr val="000000"/>
                </a:solidFill>
                <a:latin typeface="Calibri (MS)"/>
                <a:ea typeface="Calibri (MS)"/>
                <a:cs typeface="Calibri (MS)"/>
                <a:sym typeface="Calibri (MS)"/>
              </a:rPr>
              <a:t>Monitoring</a:t>
            </a:r>
          </a:p>
        </p:txBody>
      </p:sp>
      <p:sp>
        <p:nvSpPr>
          <p:cNvPr id="68" name="TextBox 68"/>
          <p:cNvSpPr txBox="1"/>
          <p:nvPr/>
        </p:nvSpPr>
        <p:spPr>
          <a:xfrm>
            <a:off x="9787324" y="5203372"/>
            <a:ext cx="2440484"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Replace with</a:t>
            </a:r>
          </a:p>
        </p:txBody>
      </p:sp>
      <p:sp>
        <p:nvSpPr>
          <p:cNvPr id="69" name="TextBox 69"/>
          <p:cNvSpPr txBox="1"/>
          <p:nvPr/>
        </p:nvSpPr>
        <p:spPr>
          <a:xfrm>
            <a:off x="15450706" y="8191803"/>
            <a:ext cx="2078920" cy="838176"/>
          </a:xfrm>
          <a:prstGeom prst="rect">
            <a:avLst/>
          </a:prstGeom>
        </p:spPr>
        <p:txBody>
          <a:bodyPr lIns="0" tIns="0" rIns="0" bIns="0" rtlCol="0" anchor="t">
            <a:spAutoFit/>
          </a:bodyPr>
          <a:lstStyle/>
          <a:p>
            <a:pPr algn="ctr">
              <a:lnSpc>
                <a:spcPts val="3120"/>
              </a:lnSpc>
            </a:pPr>
            <a:r>
              <a:rPr lang="en-US" sz="2600" spc="24">
                <a:solidFill>
                  <a:srgbClr val="000000"/>
                </a:solidFill>
                <a:latin typeface="Calibri (MS)"/>
                <a:ea typeface="Calibri (MS)"/>
                <a:cs typeface="Calibri (MS)"/>
                <a:sym typeface="Calibri (MS)"/>
              </a:rPr>
              <a:t>Deployed Pipeline</a:t>
            </a:r>
          </a:p>
        </p:txBody>
      </p:sp>
      <p:sp>
        <p:nvSpPr>
          <p:cNvPr id="70" name="TextBox 70"/>
          <p:cNvSpPr txBox="1"/>
          <p:nvPr/>
        </p:nvSpPr>
        <p:spPr>
          <a:xfrm>
            <a:off x="-177965" y="6858343"/>
            <a:ext cx="4666541" cy="2400300"/>
          </a:xfrm>
          <a:prstGeom prst="rect">
            <a:avLst/>
          </a:prstGeom>
        </p:spPr>
        <p:txBody>
          <a:bodyPr wrap="square" lIns="0" tIns="0" rIns="0" bIns="0" rtlCol="0" anchor="t">
            <a:spAutoFit/>
          </a:bodyPr>
          <a:lstStyle/>
          <a:p>
            <a:pPr algn="ctr">
              <a:lnSpc>
                <a:spcPts val="3125"/>
              </a:lnSpc>
            </a:pPr>
            <a:r>
              <a:rPr lang="en-US" sz="2604" spc="23" dirty="0">
                <a:solidFill>
                  <a:srgbClr val="000000"/>
                </a:solidFill>
                <a:latin typeface="Calibri (MS)"/>
                <a:ea typeface="Calibri (MS)"/>
                <a:cs typeface="Calibri (MS)"/>
                <a:sym typeface="Calibri (MS)"/>
              </a:rPr>
              <a:t>Data Sources</a:t>
            </a:r>
          </a:p>
          <a:p>
            <a:pPr algn="ctr">
              <a:lnSpc>
                <a:spcPts val="3125"/>
              </a:lnSpc>
            </a:pPr>
            <a:r>
              <a:rPr lang="en-US" sz="2604" spc="23" dirty="0">
                <a:solidFill>
                  <a:srgbClr val="000000"/>
                </a:solidFill>
                <a:latin typeface="Calibri (MS)"/>
                <a:ea typeface="Calibri (MS)"/>
                <a:cs typeface="Calibri (MS)"/>
                <a:sym typeface="Calibri (MS)"/>
              </a:rPr>
              <a:t>+</a:t>
            </a:r>
          </a:p>
          <a:p>
            <a:pPr algn="ctr">
              <a:lnSpc>
                <a:spcPts val="3125"/>
              </a:lnSpc>
            </a:pPr>
            <a:r>
              <a:rPr lang="en-US" sz="2604" spc="23" dirty="0">
                <a:solidFill>
                  <a:srgbClr val="000000"/>
                </a:solidFill>
                <a:latin typeface="Calibri (MS)"/>
                <a:ea typeface="Calibri (MS)"/>
                <a:cs typeface="Calibri (MS)"/>
                <a:sym typeface="Calibri (MS)"/>
              </a:rPr>
              <a:t>Use Cases</a:t>
            </a:r>
          </a:p>
          <a:p>
            <a:pPr algn="ctr">
              <a:lnSpc>
                <a:spcPts val="3125"/>
              </a:lnSpc>
            </a:pPr>
            <a:r>
              <a:rPr lang="en-US" sz="2604" spc="23" dirty="0">
                <a:solidFill>
                  <a:srgbClr val="000000"/>
                </a:solidFill>
                <a:latin typeface="Calibri (MS)"/>
                <a:ea typeface="Calibri (MS)"/>
                <a:cs typeface="Calibri (MS)"/>
                <a:sym typeface="Calibri (MS)"/>
              </a:rPr>
              <a:t>+</a:t>
            </a:r>
          </a:p>
          <a:p>
            <a:pPr algn="ctr">
              <a:lnSpc>
                <a:spcPts val="3125"/>
              </a:lnSpc>
            </a:pPr>
            <a:r>
              <a:rPr lang="en-US" sz="2604" spc="23" dirty="0">
                <a:solidFill>
                  <a:srgbClr val="000000"/>
                </a:solidFill>
                <a:latin typeface="Calibri (MS)"/>
                <a:ea typeface="Calibri (MS)"/>
                <a:cs typeface="Calibri (MS)"/>
                <a:sym typeface="Calibri (MS)"/>
              </a:rPr>
              <a:t>Stakeholder </a:t>
            </a:r>
          </a:p>
          <a:p>
            <a:pPr algn="ctr">
              <a:lnSpc>
                <a:spcPts val="3125"/>
              </a:lnSpc>
              <a:spcBef>
                <a:spcPct val="0"/>
              </a:spcBef>
            </a:pPr>
            <a:r>
              <a:rPr lang="en-US" sz="2604" spc="24" dirty="0">
                <a:solidFill>
                  <a:srgbClr val="000000"/>
                </a:solidFill>
                <a:latin typeface="Calibri (MS)"/>
                <a:ea typeface="Calibri (MS)"/>
                <a:cs typeface="Calibri (MS)"/>
                <a:sym typeface="Calibri (MS)"/>
              </a:rPr>
              <a:t>Requirements</a:t>
            </a:r>
          </a:p>
        </p:txBody>
      </p:sp>
      <p:sp>
        <p:nvSpPr>
          <p:cNvPr id="71" name="TextBox 71"/>
          <p:cNvSpPr txBox="1"/>
          <p:nvPr/>
        </p:nvSpPr>
        <p:spPr>
          <a:xfrm>
            <a:off x="7925732" y="8538395"/>
            <a:ext cx="937171" cy="219075"/>
          </a:xfrm>
          <a:prstGeom prst="rect">
            <a:avLst/>
          </a:prstGeom>
        </p:spPr>
        <p:txBody>
          <a:bodyPr lIns="0" tIns="0" rIns="0" bIns="0" rtlCol="0" anchor="t">
            <a:spAutoFit/>
          </a:bodyPr>
          <a:lstStyle/>
          <a:p>
            <a:pPr algn="ctr">
              <a:lnSpc>
                <a:spcPts val="1516"/>
              </a:lnSpc>
              <a:spcBef>
                <a:spcPct val="0"/>
              </a:spcBef>
            </a:pPr>
            <a:r>
              <a:rPr lang="en-US" sz="1264" spc="11">
                <a:solidFill>
                  <a:srgbClr val="000000"/>
                </a:solidFill>
                <a:latin typeface="Calibri (MS)"/>
                <a:ea typeface="Calibri (MS)"/>
                <a:cs typeface="Calibri (MS)"/>
                <a:sym typeface="Calibri (MS)"/>
              </a:rPr>
              <a:t>Data Engineer</a:t>
            </a:r>
          </a:p>
        </p:txBody>
      </p:sp>
      <p:sp>
        <p:nvSpPr>
          <p:cNvPr id="72" name="TextBox 72"/>
          <p:cNvSpPr txBox="1"/>
          <p:nvPr/>
        </p:nvSpPr>
        <p:spPr>
          <a:xfrm>
            <a:off x="9725213" y="8538395"/>
            <a:ext cx="393948" cy="219075"/>
          </a:xfrm>
          <a:prstGeom prst="rect">
            <a:avLst/>
          </a:prstGeom>
        </p:spPr>
        <p:txBody>
          <a:bodyPr lIns="0" tIns="0" rIns="0" bIns="0" rtlCol="0" anchor="t">
            <a:spAutoFit/>
          </a:bodyPr>
          <a:lstStyle/>
          <a:p>
            <a:pPr algn="ctr">
              <a:lnSpc>
                <a:spcPts val="1516"/>
              </a:lnSpc>
              <a:spcBef>
                <a:spcPct val="0"/>
              </a:spcBef>
            </a:pPr>
            <a:r>
              <a:rPr lang="en-US" sz="1264" spc="11">
                <a:solidFill>
                  <a:srgbClr val="000000"/>
                </a:solidFill>
                <a:latin typeface="Calibri (MS)"/>
                <a:ea typeface="Calibri (MS)"/>
                <a:cs typeface="Calibri (MS)"/>
                <a:sym typeface="Calibri (MS)"/>
              </a:rPr>
              <a:t>Agent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4852615" y="4591050"/>
            <a:ext cx="8582769" cy="933450"/>
          </a:xfrm>
          <a:prstGeom prst="rect">
            <a:avLst/>
          </a:prstGeom>
        </p:spPr>
        <p:txBody>
          <a:bodyPr lIns="0" tIns="0" rIns="0" bIns="0" rtlCol="0" anchor="t">
            <a:spAutoFit/>
          </a:bodyPr>
          <a:lstStyle/>
          <a:p>
            <a:pPr algn="ctr">
              <a:lnSpc>
                <a:spcPts val="6480"/>
              </a:lnSpc>
            </a:pPr>
            <a:r>
              <a:rPr lang="en-US" sz="5400" b="1" spc="48">
                <a:solidFill>
                  <a:srgbClr val="000000"/>
                </a:solidFill>
                <a:latin typeface="Calibri (MS) Bold"/>
                <a:ea typeface="Calibri (MS) Bold"/>
                <a:cs typeface="Calibri (MS) Bold"/>
                <a:sym typeface="Calibri (MS) Bold"/>
              </a:rPr>
              <a:t>Deployment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7" name="TextBox 7"/>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Deployment</a:t>
            </a:r>
          </a:p>
        </p:txBody>
      </p:sp>
      <p:sp>
        <p:nvSpPr>
          <p:cNvPr id="8" name="TextBox 8"/>
          <p:cNvSpPr txBox="1"/>
          <p:nvPr/>
        </p:nvSpPr>
        <p:spPr>
          <a:xfrm>
            <a:off x="931347" y="1783396"/>
            <a:ext cx="10452935" cy="704756"/>
          </a:xfrm>
          <a:prstGeom prst="rect">
            <a:avLst/>
          </a:prstGeom>
        </p:spPr>
        <p:txBody>
          <a:bodyPr lIns="0" tIns="0" rIns="0" bIns="0" rtlCol="0" anchor="t">
            <a:spAutoFit/>
          </a:bodyPr>
          <a:lstStyle/>
          <a:p>
            <a:pPr algn="l">
              <a:lnSpc>
                <a:spcPts val="4920"/>
              </a:lnSpc>
              <a:spcBef>
                <a:spcPct val="0"/>
              </a:spcBef>
            </a:pPr>
            <a:r>
              <a:rPr lang="en-US" sz="4100" spc="35">
                <a:solidFill>
                  <a:srgbClr val="000000"/>
                </a:solidFill>
                <a:latin typeface="Calibri (MS)"/>
                <a:ea typeface="Calibri (MS)"/>
                <a:cs typeface="Calibri (MS)"/>
                <a:sym typeface="Calibri (MS)"/>
              </a:rPr>
              <a:t>Containerized Deployment is done using Docker</a:t>
            </a:r>
          </a:p>
        </p:txBody>
      </p:sp>
      <p:sp>
        <p:nvSpPr>
          <p:cNvPr id="9" name="TextBox 9"/>
          <p:cNvSpPr txBox="1"/>
          <p:nvPr/>
        </p:nvSpPr>
        <p:spPr>
          <a:xfrm>
            <a:off x="1028700" y="3183489"/>
            <a:ext cx="10355582" cy="1152443"/>
          </a:xfrm>
          <a:prstGeom prst="rect">
            <a:avLst/>
          </a:prstGeom>
        </p:spPr>
        <p:txBody>
          <a:bodyPr lIns="0" tIns="0" rIns="0" bIns="0" rtlCol="0" anchor="t">
            <a:spAutoFit/>
          </a:bodyPr>
          <a:lstStyle/>
          <a:p>
            <a:pPr algn="l">
              <a:lnSpc>
                <a:spcPts val="4320"/>
              </a:lnSpc>
              <a:spcBef>
                <a:spcPct val="0"/>
              </a:spcBef>
            </a:pPr>
            <a:r>
              <a:rPr lang="en-US" sz="3600" spc="31" dirty="0">
                <a:solidFill>
                  <a:srgbClr val="000000"/>
                </a:solidFill>
                <a:latin typeface="Calibri (MS)"/>
                <a:ea typeface="Calibri (MS)"/>
                <a:cs typeface="Calibri (MS)"/>
                <a:sym typeface="Calibri (MS)"/>
              </a:rPr>
              <a:t>1. Has its own underlying network that unifies all containers</a:t>
            </a:r>
          </a:p>
        </p:txBody>
      </p:sp>
      <p:sp>
        <p:nvSpPr>
          <p:cNvPr id="10" name="TextBox 10"/>
          <p:cNvSpPr txBox="1"/>
          <p:nvPr/>
        </p:nvSpPr>
        <p:spPr>
          <a:xfrm>
            <a:off x="1056640" y="4827073"/>
            <a:ext cx="9929205" cy="1152443"/>
          </a:xfrm>
          <a:prstGeom prst="rect">
            <a:avLst/>
          </a:prstGeom>
        </p:spPr>
        <p:txBody>
          <a:bodyPr lIns="0" tIns="0" rIns="0" bIns="0" rtlCol="0" anchor="t">
            <a:spAutoFit/>
          </a:bodyPr>
          <a:lstStyle/>
          <a:p>
            <a:pPr algn="l">
              <a:lnSpc>
                <a:spcPts val="4320"/>
              </a:lnSpc>
              <a:spcBef>
                <a:spcPct val="0"/>
              </a:spcBef>
            </a:pPr>
            <a:r>
              <a:rPr lang="en-US" sz="3600" spc="31" dirty="0">
                <a:solidFill>
                  <a:srgbClr val="000000"/>
                </a:solidFill>
                <a:latin typeface="Calibri (MS)"/>
                <a:ea typeface="Calibri (MS)"/>
                <a:cs typeface="Calibri (MS)"/>
                <a:sym typeface="Calibri (MS)"/>
              </a:rPr>
              <a:t>2. It can be dynamically configured as it is only a YAML file</a:t>
            </a:r>
          </a:p>
        </p:txBody>
      </p:sp>
      <p:sp>
        <p:nvSpPr>
          <p:cNvPr id="11" name="TextBox 11"/>
          <p:cNvSpPr txBox="1"/>
          <p:nvPr/>
        </p:nvSpPr>
        <p:spPr>
          <a:xfrm>
            <a:off x="1028700" y="6348530"/>
            <a:ext cx="11470635" cy="1152443"/>
          </a:xfrm>
          <a:prstGeom prst="rect">
            <a:avLst/>
          </a:prstGeom>
        </p:spPr>
        <p:txBody>
          <a:bodyPr lIns="0" tIns="0" rIns="0" bIns="0" rtlCol="0" anchor="t">
            <a:spAutoFit/>
          </a:bodyPr>
          <a:lstStyle/>
          <a:p>
            <a:pPr algn="l">
              <a:lnSpc>
                <a:spcPts val="4320"/>
              </a:lnSpc>
              <a:spcBef>
                <a:spcPct val="0"/>
              </a:spcBef>
            </a:pPr>
            <a:r>
              <a:rPr lang="en-US" sz="3600" spc="31" dirty="0">
                <a:solidFill>
                  <a:srgbClr val="000000"/>
                </a:solidFill>
                <a:latin typeface="Calibri (MS)"/>
                <a:ea typeface="Calibri (MS)"/>
                <a:cs typeface="Calibri (MS)"/>
                <a:sym typeface="Calibri (MS)"/>
              </a:rPr>
              <a:t>3.  A single command is sufficient to launch all the services at once </a:t>
            </a:r>
          </a:p>
        </p:txBody>
      </p:sp>
      <p:sp>
        <p:nvSpPr>
          <p:cNvPr id="12" name="TextBox 12"/>
          <p:cNvSpPr txBox="1"/>
          <p:nvPr/>
        </p:nvSpPr>
        <p:spPr>
          <a:xfrm>
            <a:off x="1056640" y="8011384"/>
            <a:ext cx="11056971" cy="1695409"/>
          </a:xfrm>
          <a:prstGeom prst="rect">
            <a:avLst/>
          </a:prstGeom>
        </p:spPr>
        <p:txBody>
          <a:bodyPr lIns="0" tIns="0" rIns="0" bIns="0" rtlCol="0" anchor="t">
            <a:spAutoFit/>
          </a:bodyPr>
          <a:lstStyle/>
          <a:p>
            <a:pPr algn="l">
              <a:lnSpc>
                <a:spcPts val="4320"/>
              </a:lnSpc>
              <a:spcBef>
                <a:spcPct val="0"/>
              </a:spcBef>
            </a:pPr>
            <a:r>
              <a:rPr lang="en-US" sz="3600" spc="28" dirty="0">
                <a:solidFill>
                  <a:srgbClr val="000000"/>
                </a:solidFill>
                <a:latin typeface="Calibri (MS)"/>
                <a:ea typeface="Calibri (MS)"/>
                <a:cs typeface="Calibri (MS)"/>
                <a:sym typeface="Calibri (MS)"/>
              </a:rPr>
              <a:t>4. Isolates networks, volumes, and configurations so all the applications can be run on host’s device</a:t>
            </a:r>
          </a:p>
          <a:p>
            <a:pPr algn="ctr">
              <a:lnSpc>
                <a:spcPts val="4320"/>
              </a:lnSpc>
              <a:spcBef>
                <a:spcPct val="0"/>
              </a:spcBef>
            </a:pPr>
            <a:endParaRPr lang="en-US" sz="3600" spc="28" dirty="0">
              <a:solidFill>
                <a:srgbClr val="000000"/>
              </a:solidFill>
              <a:latin typeface="Calibri (MS)"/>
              <a:ea typeface="Calibri (MS)"/>
              <a:cs typeface="Calibri (MS)"/>
              <a:sym typeface="Calibri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8181074" y="4153683"/>
            <a:ext cx="9669204" cy="5680658"/>
          </a:xfrm>
          <a:custGeom>
            <a:avLst/>
            <a:gdLst/>
            <a:ahLst/>
            <a:cxnLst/>
            <a:rect l="l" t="t" r="r" b="b"/>
            <a:pathLst>
              <a:path w="9669204" h="5680658">
                <a:moveTo>
                  <a:pt x="0" y="0"/>
                </a:moveTo>
                <a:lnTo>
                  <a:pt x="9669204" y="0"/>
                </a:lnTo>
                <a:lnTo>
                  <a:pt x="9669204" y="5680658"/>
                </a:lnTo>
                <a:lnTo>
                  <a:pt x="0" y="5680658"/>
                </a:lnTo>
                <a:lnTo>
                  <a:pt x="0" y="0"/>
                </a:lnTo>
                <a:close/>
              </a:path>
            </a:pathLst>
          </a:custGeom>
          <a:blipFill>
            <a:blip r:embed="rId4"/>
            <a:stretch>
              <a:fillRect/>
            </a:stretch>
          </a:blipFill>
          <a:ln cap="sq">
            <a:solidFill>
              <a:schemeClr val="tx1"/>
            </a:solidFill>
            <a:prstDash val="solid"/>
            <a:miter/>
          </a:ln>
        </p:spPr>
      </p:sp>
      <p:sp>
        <p:nvSpPr>
          <p:cNvPr id="8" name="TextBox 8"/>
          <p:cNvSpPr txBox="1"/>
          <p:nvPr/>
        </p:nvSpPr>
        <p:spPr>
          <a:xfrm>
            <a:off x="905579" y="1730970"/>
            <a:ext cx="3764161" cy="704850"/>
          </a:xfrm>
          <a:prstGeom prst="rect">
            <a:avLst/>
          </a:prstGeom>
        </p:spPr>
        <p:txBody>
          <a:bodyPr lIns="0" tIns="0" rIns="0" bIns="0" rtlCol="0" anchor="t">
            <a:spAutoFit/>
          </a:bodyPr>
          <a:lstStyle/>
          <a:p>
            <a:pPr algn="ctr">
              <a:lnSpc>
                <a:spcPts val="4919"/>
              </a:lnSpc>
              <a:spcBef>
                <a:spcPct val="0"/>
              </a:spcBef>
            </a:pPr>
            <a:r>
              <a:rPr lang="en-US" sz="4099" spc="38">
                <a:solidFill>
                  <a:srgbClr val="000000"/>
                </a:solidFill>
                <a:latin typeface="Calibri (MS)"/>
                <a:ea typeface="Calibri (MS)"/>
                <a:cs typeface="Calibri (MS)"/>
                <a:sym typeface="Calibri (MS)"/>
              </a:rPr>
              <a:t>Docker Workflow</a:t>
            </a:r>
          </a:p>
        </p:txBody>
      </p:sp>
      <p:sp>
        <p:nvSpPr>
          <p:cNvPr id="9" name="TextBox 9"/>
          <p:cNvSpPr txBox="1"/>
          <p:nvPr/>
        </p:nvSpPr>
        <p:spPr>
          <a:xfrm>
            <a:off x="923662" y="2883297"/>
            <a:ext cx="12092014" cy="1104822"/>
          </a:xfrm>
          <a:prstGeom prst="rect">
            <a:avLst/>
          </a:prstGeom>
        </p:spPr>
        <p:txBody>
          <a:bodyPr lIns="0" tIns="0" rIns="0" bIns="0" rtlCol="0" anchor="t">
            <a:spAutoFit/>
          </a:bodyPr>
          <a:lstStyle/>
          <a:p>
            <a:pPr algn="l">
              <a:lnSpc>
                <a:spcPts val="4107"/>
              </a:lnSpc>
              <a:spcBef>
                <a:spcPct val="0"/>
              </a:spcBef>
            </a:pPr>
            <a:r>
              <a:rPr lang="en-US" sz="3422" spc="30" dirty="0">
                <a:solidFill>
                  <a:srgbClr val="000000"/>
                </a:solidFill>
                <a:latin typeface="Calibri (MS)"/>
                <a:ea typeface="Calibri (MS)"/>
                <a:cs typeface="Calibri (MS)"/>
                <a:sym typeface="Calibri (MS)"/>
              </a:rPr>
              <a:t>Pulled Official/Custom images for each of the tools/services under consideration</a:t>
            </a:r>
          </a:p>
        </p:txBody>
      </p:sp>
      <p:sp>
        <p:nvSpPr>
          <p:cNvPr id="10" name="TextBox 10"/>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Deployment</a:t>
            </a:r>
          </a:p>
        </p:txBody>
      </p:sp>
      <p:grpSp>
        <p:nvGrpSpPr>
          <p:cNvPr id="11" name="Group 20">
            <a:extLst>
              <a:ext uri="{FF2B5EF4-FFF2-40B4-BE49-F238E27FC236}">
                <a16:creationId xmlns:a16="http://schemas.microsoft.com/office/drawing/2014/main" id="{8D5D336E-A633-4DCE-B40D-7F8D6ACA11F5}"/>
              </a:ext>
            </a:extLst>
          </p:cNvPr>
          <p:cNvGrpSpPr/>
          <p:nvPr/>
        </p:nvGrpSpPr>
        <p:grpSpPr>
          <a:xfrm>
            <a:off x="7034362" y="6523536"/>
            <a:ext cx="809414" cy="896541"/>
            <a:chOff x="0" y="0"/>
            <a:chExt cx="733811" cy="812800"/>
          </a:xfrm>
        </p:grpSpPr>
        <p:sp>
          <p:nvSpPr>
            <p:cNvPr id="12" name="Freeform 21">
              <a:extLst>
                <a:ext uri="{FF2B5EF4-FFF2-40B4-BE49-F238E27FC236}">
                  <a16:creationId xmlns:a16="http://schemas.microsoft.com/office/drawing/2014/main" id="{E2A4ED7D-32E1-4E2C-9D2C-AAB2FEF46FAE}"/>
                </a:ext>
              </a:extLst>
            </p:cNvPr>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13" name="TextBox 22">
              <a:extLst>
                <a:ext uri="{FF2B5EF4-FFF2-40B4-BE49-F238E27FC236}">
                  <a16:creationId xmlns:a16="http://schemas.microsoft.com/office/drawing/2014/main" id="{968932C7-CE3C-4565-8237-F0F829AA115A}"/>
                </a:ext>
              </a:extLst>
            </p:cNvPr>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sp>
        <p:nvSpPr>
          <p:cNvPr id="14" name="TextBox 23">
            <a:extLst>
              <a:ext uri="{FF2B5EF4-FFF2-40B4-BE49-F238E27FC236}">
                <a16:creationId xmlns:a16="http://schemas.microsoft.com/office/drawing/2014/main" id="{5AEEF938-4790-4925-B3EF-3779E00DE8FA}"/>
              </a:ext>
            </a:extLst>
          </p:cNvPr>
          <p:cNvSpPr txBox="1"/>
          <p:nvPr/>
        </p:nvSpPr>
        <p:spPr>
          <a:xfrm>
            <a:off x="2281711" y="6501893"/>
            <a:ext cx="4712021" cy="1102866"/>
          </a:xfrm>
          <a:prstGeom prst="rect">
            <a:avLst/>
          </a:prstGeom>
        </p:spPr>
        <p:txBody>
          <a:bodyPr lIns="0" tIns="0" rIns="0" bIns="0" rtlCol="0" anchor="t">
            <a:spAutoFit/>
          </a:bodyPr>
          <a:lstStyle/>
          <a:p>
            <a:pPr algn="l">
              <a:lnSpc>
                <a:spcPts val="4320"/>
              </a:lnSpc>
              <a:spcBef>
                <a:spcPct val="0"/>
              </a:spcBef>
            </a:pPr>
            <a:r>
              <a:rPr lang="en-US" sz="3600" dirty="0">
                <a:solidFill>
                  <a:srgbClr val="000000"/>
                </a:solidFill>
                <a:latin typeface="Calibri (MS)"/>
                <a:ea typeface="Calibri (MS)"/>
                <a:cs typeface="Calibri (MS)"/>
                <a:sym typeface="Calibri (MS)"/>
              </a:rPr>
              <a:t>Spark image pulled from </a:t>
            </a:r>
            <a:r>
              <a:rPr lang="en-US" sz="3600" dirty="0" err="1">
                <a:solidFill>
                  <a:srgbClr val="000000"/>
                </a:solidFill>
                <a:latin typeface="Calibri (MS)"/>
                <a:ea typeface="Calibri (MS)"/>
                <a:cs typeface="Calibri (MS)"/>
                <a:sym typeface="Calibri (MS)"/>
              </a:rPr>
              <a:t>DockerHub</a:t>
            </a:r>
            <a:endParaRPr lang="en-US" sz="3600" dirty="0">
              <a:solidFill>
                <a:srgbClr val="000000"/>
              </a:solidFill>
              <a:latin typeface="Calibri (MS)"/>
              <a:ea typeface="Calibri (MS)"/>
              <a:cs typeface="Calibri (MS)"/>
              <a:sym typeface="Calibri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8305800" y="3726325"/>
            <a:ext cx="12801600" cy="6560675"/>
          </a:xfrm>
          <a:custGeom>
            <a:avLst/>
            <a:gdLst/>
            <a:ahLst/>
            <a:cxnLst/>
            <a:rect l="l" t="t" r="r" b="b"/>
            <a:pathLst>
              <a:path w="11301259" h="4520337">
                <a:moveTo>
                  <a:pt x="0" y="0"/>
                </a:moveTo>
                <a:lnTo>
                  <a:pt x="11301258" y="0"/>
                </a:lnTo>
                <a:lnTo>
                  <a:pt x="11301258" y="4520336"/>
                </a:lnTo>
                <a:lnTo>
                  <a:pt x="0" y="4520336"/>
                </a:lnTo>
                <a:lnTo>
                  <a:pt x="0" y="0"/>
                </a:lnTo>
                <a:close/>
              </a:path>
            </a:pathLst>
          </a:custGeom>
          <a:blipFill>
            <a:blip r:embed="rId4"/>
            <a:stretch>
              <a:fillRect b="-9691"/>
            </a:stretch>
          </a:blipFill>
        </p:spPr>
      </p:sp>
      <p:sp>
        <p:nvSpPr>
          <p:cNvPr id="8" name="TextBox 8"/>
          <p:cNvSpPr txBox="1"/>
          <p:nvPr/>
        </p:nvSpPr>
        <p:spPr>
          <a:xfrm>
            <a:off x="905579" y="1730970"/>
            <a:ext cx="3764161" cy="704850"/>
          </a:xfrm>
          <a:prstGeom prst="rect">
            <a:avLst/>
          </a:prstGeom>
        </p:spPr>
        <p:txBody>
          <a:bodyPr lIns="0" tIns="0" rIns="0" bIns="0" rtlCol="0" anchor="t">
            <a:spAutoFit/>
          </a:bodyPr>
          <a:lstStyle/>
          <a:p>
            <a:pPr algn="ctr">
              <a:lnSpc>
                <a:spcPts val="4919"/>
              </a:lnSpc>
              <a:spcBef>
                <a:spcPct val="0"/>
              </a:spcBef>
            </a:pPr>
            <a:r>
              <a:rPr lang="en-US" sz="4099" spc="38">
                <a:solidFill>
                  <a:srgbClr val="000000"/>
                </a:solidFill>
                <a:latin typeface="Calibri (MS)"/>
                <a:ea typeface="Calibri (MS)"/>
                <a:cs typeface="Calibri (MS)"/>
                <a:sym typeface="Calibri (MS)"/>
              </a:rPr>
              <a:t>Docker Workflow</a:t>
            </a:r>
          </a:p>
        </p:txBody>
      </p:sp>
      <p:sp>
        <p:nvSpPr>
          <p:cNvPr id="9" name="TextBox 9"/>
          <p:cNvSpPr txBox="1"/>
          <p:nvPr/>
        </p:nvSpPr>
        <p:spPr>
          <a:xfrm>
            <a:off x="923662" y="2768176"/>
            <a:ext cx="12092014" cy="590472"/>
          </a:xfrm>
          <a:prstGeom prst="rect">
            <a:avLst/>
          </a:prstGeom>
        </p:spPr>
        <p:txBody>
          <a:bodyPr lIns="0" tIns="0" rIns="0" bIns="0" rtlCol="0" anchor="t">
            <a:spAutoFit/>
          </a:bodyPr>
          <a:lstStyle/>
          <a:p>
            <a:pPr algn="l">
              <a:lnSpc>
                <a:spcPts val="4107"/>
              </a:lnSpc>
              <a:spcBef>
                <a:spcPct val="0"/>
              </a:spcBef>
            </a:pPr>
            <a:r>
              <a:rPr lang="en-US" sz="3422" spc="30">
                <a:solidFill>
                  <a:srgbClr val="000000"/>
                </a:solidFill>
                <a:latin typeface="Calibri (MS)"/>
                <a:ea typeface="Calibri (MS)"/>
                <a:cs typeface="Calibri (MS)"/>
                <a:sym typeface="Calibri (MS)"/>
              </a:rPr>
              <a:t>Created entrypoint functions in bash to configure executables</a:t>
            </a:r>
          </a:p>
        </p:txBody>
      </p:sp>
      <p:sp>
        <p:nvSpPr>
          <p:cNvPr id="10" name="TextBox 10"/>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Deployment</a:t>
            </a:r>
          </a:p>
        </p:txBody>
      </p:sp>
      <p:grpSp>
        <p:nvGrpSpPr>
          <p:cNvPr id="11" name="Group 20">
            <a:extLst>
              <a:ext uri="{FF2B5EF4-FFF2-40B4-BE49-F238E27FC236}">
                <a16:creationId xmlns:a16="http://schemas.microsoft.com/office/drawing/2014/main" id="{0314EC72-A5BC-477A-93BB-5F9C9E08CC2A}"/>
              </a:ext>
            </a:extLst>
          </p:cNvPr>
          <p:cNvGrpSpPr/>
          <p:nvPr/>
        </p:nvGrpSpPr>
        <p:grpSpPr>
          <a:xfrm>
            <a:off x="7488365" y="6616642"/>
            <a:ext cx="809414" cy="896541"/>
            <a:chOff x="0" y="0"/>
            <a:chExt cx="733811" cy="812800"/>
          </a:xfrm>
        </p:grpSpPr>
        <p:sp>
          <p:nvSpPr>
            <p:cNvPr id="12" name="Freeform 21">
              <a:extLst>
                <a:ext uri="{FF2B5EF4-FFF2-40B4-BE49-F238E27FC236}">
                  <a16:creationId xmlns:a16="http://schemas.microsoft.com/office/drawing/2014/main" id="{1EE9DE80-C20F-4320-A518-6E6B2E3A3B1A}"/>
                </a:ext>
              </a:extLst>
            </p:cNvPr>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13" name="TextBox 22">
              <a:extLst>
                <a:ext uri="{FF2B5EF4-FFF2-40B4-BE49-F238E27FC236}">
                  <a16:creationId xmlns:a16="http://schemas.microsoft.com/office/drawing/2014/main" id="{F9F684BA-285D-4633-B49D-8D82EE8C6D56}"/>
                </a:ext>
              </a:extLst>
            </p:cNvPr>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sp>
        <p:nvSpPr>
          <p:cNvPr id="14" name="TextBox 23">
            <a:extLst>
              <a:ext uri="{FF2B5EF4-FFF2-40B4-BE49-F238E27FC236}">
                <a16:creationId xmlns:a16="http://schemas.microsoft.com/office/drawing/2014/main" id="{5AE086FE-CA2A-4353-A7E4-3B40826FEEF8}"/>
              </a:ext>
            </a:extLst>
          </p:cNvPr>
          <p:cNvSpPr txBox="1"/>
          <p:nvPr/>
        </p:nvSpPr>
        <p:spPr>
          <a:xfrm>
            <a:off x="3198386" y="6455228"/>
            <a:ext cx="4712021" cy="1102866"/>
          </a:xfrm>
          <a:prstGeom prst="rect">
            <a:avLst/>
          </a:prstGeom>
        </p:spPr>
        <p:txBody>
          <a:bodyPr lIns="0" tIns="0" rIns="0" bIns="0" rtlCol="0" anchor="t">
            <a:spAutoFit/>
          </a:bodyPr>
          <a:lstStyle/>
          <a:p>
            <a:pPr algn="l">
              <a:lnSpc>
                <a:spcPts val="4320"/>
              </a:lnSpc>
              <a:spcBef>
                <a:spcPct val="0"/>
              </a:spcBef>
            </a:pPr>
            <a:r>
              <a:rPr lang="en-US" sz="3600" dirty="0">
                <a:solidFill>
                  <a:srgbClr val="000000"/>
                </a:solidFill>
                <a:latin typeface="Calibri (MS)"/>
                <a:ea typeface="Calibri (MS)"/>
                <a:cs typeface="Calibri (MS)"/>
                <a:sym typeface="Calibri (MS)"/>
              </a:rPr>
              <a:t>Bash Script for entry-points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3"/>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4"/>
              <a:stretch>
                <a:fillRect t="-385" b="-382"/>
              </a:stretch>
            </a:blipFill>
          </p:spPr>
        </p:sp>
      </p:grpSp>
      <p:sp>
        <p:nvSpPr>
          <p:cNvPr id="8" name="TextBox 8"/>
          <p:cNvSpPr txBox="1"/>
          <p:nvPr/>
        </p:nvSpPr>
        <p:spPr>
          <a:xfrm>
            <a:off x="905579" y="1730970"/>
            <a:ext cx="3764161" cy="704850"/>
          </a:xfrm>
          <a:prstGeom prst="rect">
            <a:avLst/>
          </a:prstGeom>
        </p:spPr>
        <p:txBody>
          <a:bodyPr lIns="0" tIns="0" rIns="0" bIns="0" rtlCol="0" anchor="t">
            <a:spAutoFit/>
          </a:bodyPr>
          <a:lstStyle/>
          <a:p>
            <a:pPr algn="ctr">
              <a:lnSpc>
                <a:spcPts val="4919"/>
              </a:lnSpc>
              <a:spcBef>
                <a:spcPct val="0"/>
              </a:spcBef>
            </a:pPr>
            <a:r>
              <a:rPr lang="en-US" sz="4099" spc="38">
                <a:solidFill>
                  <a:srgbClr val="000000"/>
                </a:solidFill>
                <a:latin typeface="Calibri (MS)"/>
                <a:ea typeface="Calibri (MS)"/>
                <a:cs typeface="Calibri (MS)"/>
                <a:sym typeface="Calibri (MS)"/>
              </a:rPr>
              <a:t>Docker Workflow</a:t>
            </a:r>
          </a:p>
        </p:txBody>
      </p:sp>
      <p:sp>
        <p:nvSpPr>
          <p:cNvPr id="9" name="TextBox 9"/>
          <p:cNvSpPr txBox="1"/>
          <p:nvPr/>
        </p:nvSpPr>
        <p:spPr>
          <a:xfrm>
            <a:off x="923662" y="2883495"/>
            <a:ext cx="12092014" cy="1104822"/>
          </a:xfrm>
          <a:prstGeom prst="rect">
            <a:avLst/>
          </a:prstGeom>
        </p:spPr>
        <p:txBody>
          <a:bodyPr lIns="0" tIns="0" rIns="0" bIns="0" rtlCol="0" anchor="t">
            <a:spAutoFit/>
          </a:bodyPr>
          <a:lstStyle/>
          <a:p>
            <a:pPr algn="l">
              <a:lnSpc>
                <a:spcPts val="4107"/>
              </a:lnSpc>
              <a:spcBef>
                <a:spcPct val="0"/>
              </a:spcBef>
            </a:pPr>
            <a:r>
              <a:rPr lang="en-US" sz="3422" spc="30">
                <a:solidFill>
                  <a:srgbClr val="000000"/>
                </a:solidFill>
                <a:latin typeface="Calibri (MS)"/>
                <a:ea typeface="Calibri (MS)"/>
                <a:cs typeface="Calibri (MS)"/>
                <a:sym typeface="Calibri (MS)"/>
              </a:rPr>
              <a:t>Certain services needed dependencies, additional docker images that needed to be pulled and configured</a:t>
            </a:r>
          </a:p>
        </p:txBody>
      </p:sp>
      <p:sp>
        <p:nvSpPr>
          <p:cNvPr id="10" name="TextBox 10"/>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Deployment</a:t>
            </a:r>
          </a:p>
        </p:txBody>
      </p:sp>
      <p:grpSp>
        <p:nvGrpSpPr>
          <p:cNvPr id="11" name="Group 20">
            <a:extLst>
              <a:ext uri="{FF2B5EF4-FFF2-40B4-BE49-F238E27FC236}">
                <a16:creationId xmlns:a16="http://schemas.microsoft.com/office/drawing/2014/main" id="{C561F3F2-644F-4931-B3C2-EB60CCE13DB5}"/>
              </a:ext>
            </a:extLst>
          </p:cNvPr>
          <p:cNvGrpSpPr/>
          <p:nvPr/>
        </p:nvGrpSpPr>
        <p:grpSpPr>
          <a:xfrm>
            <a:off x="4904769" y="7887300"/>
            <a:ext cx="809414" cy="896541"/>
            <a:chOff x="0" y="0"/>
            <a:chExt cx="733811" cy="812800"/>
          </a:xfrm>
        </p:grpSpPr>
        <p:sp>
          <p:nvSpPr>
            <p:cNvPr id="12" name="Freeform 21">
              <a:extLst>
                <a:ext uri="{FF2B5EF4-FFF2-40B4-BE49-F238E27FC236}">
                  <a16:creationId xmlns:a16="http://schemas.microsoft.com/office/drawing/2014/main" id="{53DB79DA-6F64-4F5F-8D31-B0DB12BD216F}"/>
                </a:ext>
              </a:extLst>
            </p:cNvPr>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13" name="TextBox 22">
              <a:extLst>
                <a:ext uri="{FF2B5EF4-FFF2-40B4-BE49-F238E27FC236}">
                  <a16:creationId xmlns:a16="http://schemas.microsoft.com/office/drawing/2014/main" id="{59C535F6-EA03-4DBD-B2C1-BB0488A97D5E}"/>
                </a:ext>
              </a:extLst>
            </p:cNvPr>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sp>
        <p:nvSpPr>
          <p:cNvPr id="14" name="TextBox 23">
            <a:extLst>
              <a:ext uri="{FF2B5EF4-FFF2-40B4-BE49-F238E27FC236}">
                <a16:creationId xmlns:a16="http://schemas.microsoft.com/office/drawing/2014/main" id="{3FCF3858-D2D1-4E5F-8D99-9F93C903483E}"/>
              </a:ext>
            </a:extLst>
          </p:cNvPr>
          <p:cNvSpPr txBox="1"/>
          <p:nvPr/>
        </p:nvSpPr>
        <p:spPr>
          <a:xfrm>
            <a:off x="533400" y="8004597"/>
            <a:ext cx="4712021" cy="551433"/>
          </a:xfrm>
          <a:prstGeom prst="rect">
            <a:avLst/>
          </a:prstGeom>
        </p:spPr>
        <p:txBody>
          <a:bodyPr lIns="0" tIns="0" rIns="0" bIns="0" rtlCol="0" anchor="t">
            <a:spAutoFit/>
          </a:bodyPr>
          <a:lstStyle/>
          <a:p>
            <a:pPr algn="l">
              <a:lnSpc>
                <a:spcPts val="4320"/>
              </a:lnSpc>
              <a:spcBef>
                <a:spcPct val="0"/>
              </a:spcBef>
            </a:pPr>
            <a:r>
              <a:rPr lang="en-US" sz="3600" dirty="0">
                <a:solidFill>
                  <a:srgbClr val="000000"/>
                </a:solidFill>
                <a:latin typeface="Calibri (MS)"/>
                <a:ea typeface="Calibri (MS)"/>
                <a:cs typeface="Calibri (MS)"/>
                <a:sym typeface="Calibri (MS)"/>
              </a:rPr>
              <a:t>Dependency Handling</a:t>
            </a:r>
          </a:p>
        </p:txBody>
      </p:sp>
      <p:pic>
        <p:nvPicPr>
          <p:cNvPr id="15" name="Picture 14">
            <a:extLst>
              <a:ext uri="{FF2B5EF4-FFF2-40B4-BE49-F238E27FC236}">
                <a16:creationId xmlns:a16="http://schemas.microsoft.com/office/drawing/2014/main" id="{8718ADD0-80B8-4A5B-BA9B-91819BFD85AA}"/>
              </a:ext>
            </a:extLst>
          </p:cNvPr>
          <p:cNvPicPr>
            <a:picLocks noChangeAspect="1"/>
          </p:cNvPicPr>
          <p:nvPr/>
        </p:nvPicPr>
        <p:blipFill>
          <a:blip r:embed="rId5"/>
          <a:stretch>
            <a:fillRect/>
          </a:stretch>
        </p:blipFill>
        <p:spPr>
          <a:xfrm>
            <a:off x="6096000" y="4377831"/>
            <a:ext cx="15226784" cy="8182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8001000" y="4307221"/>
            <a:ext cx="9103360" cy="4261709"/>
          </a:xfrm>
          <a:custGeom>
            <a:avLst/>
            <a:gdLst/>
            <a:ahLst/>
            <a:cxnLst/>
            <a:rect l="l" t="t" r="r" b="b"/>
            <a:pathLst>
              <a:path w="10029048" h="3383681">
                <a:moveTo>
                  <a:pt x="0" y="0"/>
                </a:moveTo>
                <a:lnTo>
                  <a:pt x="10029048" y="0"/>
                </a:lnTo>
                <a:lnTo>
                  <a:pt x="10029048" y="3383682"/>
                </a:lnTo>
                <a:lnTo>
                  <a:pt x="0" y="3383682"/>
                </a:lnTo>
                <a:lnTo>
                  <a:pt x="0" y="0"/>
                </a:lnTo>
                <a:close/>
              </a:path>
            </a:pathLst>
          </a:custGeom>
          <a:blipFill>
            <a:blip r:embed="rId4"/>
            <a:stretch>
              <a:fillRect r="-5500"/>
            </a:stretch>
          </a:blipFill>
        </p:spPr>
      </p:sp>
      <p:sp>
        <p:nvSpPr>
          <p:cNvPr id="8" name="TextBox 8"/>
          <p:cNvSpPr txBox="1"/>
          <p:nvPr/>
        </p:nvSpPr>
        <p:spPr>
          <a:xfrm>
            <a:off x="905579" y="1730970"/>
            <a:ext cx="3764161" cy="704850"/>
          </a:xfrm>
          <a:prstGeom prst="rect">
            <a:avLst/>
          </a:prstGeom>
        </p:spPr>
        <p:txBody>
          <a:bodyPr lIns="0" tIns="0" rIns="0" bIns="0" rtlCol="0" anchor="t">
            <a:spAutoFit/>
          </a:bodyPr>
          <a:lstStyle/>
          <a:p>
            <a:pPr algn="ctr">
              <a:lnSpc>
                <a:spcPts val="4919"/>
              </a:lnSpc>
              <a:spcBef>
                <a:spcPct val="0"/>
              </a:spcBef>
            </a:pPr>
            <a:r>
              <a:rPr lang="en-US" sz="4099" spc="38">
                <a:solidFill>
                  <a:srgbClr val="000000"/>
                </a:solidFill>
                <a:latin typeface="Calibri (MS)"/>
                <a:ea typeface="Calibri (MS)"/>
                <a:cs typeface="Calibri (MS)"/>
                <a:sym typeface="Calibri (MS)"/>
              </a:rPr>
              <a:t>Docker Workflow</a:t>
            </a:r>
          </a:p>
        </p:txBody>
      </p:sp>
      <p:sp>
        <p:nvSpPr>
          <p:cNvPr id="9" name="TextBox 9"/>
          <p:cNvSpPr txBox="1"/>
          <p:nvPr/>
        </p:nvSpPr>
        <p:spPr>
          <a:xfrm>
            <a:off x="905579" y="2873771"/>
            <a:ext cx="12092014" cy="1104822"/>
          </a:xfrm>
          <a:prstGeom prst="rect">
            <a:avLst/>
          </a:prstGeom>
        </p:spPr>
        <p:txBody>
          <a:bodyPr lIns="0" tIns="0" rIns="0" bIns="0" rtlCol="0" anchor="t">
            <a:spAutoFit/>
          </a:bodyPr>
          <a:lstStyle/>
          <a:p>
            <a:pPr algn="l">
              <a:lnSpc>
                <a:spcPts val="4107"/>
              </a:lnSpc>
              <a:spcBef>
                <a:spcPct val="0"/>
              </a:spcBef>
            </a:pPr>
            <a:r>
              <a:rPr lang="en-US" sz="3422" spc="30">
                <a:solidFill>
                  <a:srgbClr val="000000"/>
                </a:solidFill>
                <a:latin typeface="Calibri (MS)"/>
                <a:ea typeface="Calibri (MS)"/>
                <a:cs typeface="Calibri (MS)"/>
                <a:sym typeface="Calibri (MS)"/>
              </a:rPr>
              <a:t>Health checks for each of the services and subservices had to be written independently</a:t>
            </a:r>
          </a:p>
        </p:txBody>
      </p:sp>
      <p:sp>
        <p:nvSpPr>
          <p:cNvPr id="10" name="TextBox 10"/>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Deployment</a:t>
            </a:r>
          </a:p>
        </p:txBody>
      </p:sp>
      <p:sp>
        <p:nvSpPr>
          <p:cNvPr id="11" name="TextBox 23">
            <a:extLst>
              <a:ext uri="{FF2B5EF4-FFF2-40B4-BE49-F238E27FC236}">
                <a16:creationId xmlns:a16="http://schemas.microsoft.com/office/drawing/2014/main" id="{6473072D-E0D6-485F-BD93-3CF90F28C92F}"/>
              </a:ext>
            </a:extLst>
          </p:cNvPr>
          <p:cNvSpPr txBox="1"/>
          <p:nvPr/>
        </p:nvSpPr>
        <p:spPr>
          <a:xfrm>
            <a:off x="1981200" y="5559345"/>
            <a:ext cx="4712021" cy="1102866"/>
          </a:xfrm>
          <a:prstGeom prst="rect">
            <a:avLst/>
          </a:prstGeom>
        </p:spPr>
        <p:txBody>
          <a:bodyPr lIns="0" tIns="0" rIns="0" bIns="0" rtlCol="0" anchor="t">
            <a:spAutoFit/>
          </a:bodyPr>
          <a:lstStyle/>
          <a:p>
            <a:pPr algn="l">
              <a:lnSpc>
                <a:spcPts val="4320"/>
              </a:lnSpc>
              <a:spcBef>
                <a:spcPct val="0"/>
              </a:spcBef>
            </a:pPr>
            <a:r>
              <a:rPr lang="en-US" sz="3600" dirty="0">
                <a:solidFill>
                  <a:srgbClr val="000000"/>
                </a:solidFill>
                <a:latin typeface="Calibri (MS)"/>
                <a:ea typeface="Calibri (MS)"/>
                <a:cs typeface="Calibri (MS)"/>
                <a:sym typeface="Calibri (MS)"/>
              </a:rPr>
              <a:t>Similar health checks written for each service</a:t>
            </a:r>
          </a:p>
        </p:txBody>
      </p:sp>
      <p:grpSp>
        <p:nvGrpSpPr>
          <p:cNvPr id="12" name="Group 20">
            <a:extLst>
              <a:ext uri="{FF2B5EF4-FFF2-40B4-BE49-F238E27FC236}">
                <a16:creationId xmlns:a16="http://schemas.microsoft.com/office/drawing/2014/main" id="{2EE592F4-DB62-4AFE-AE78-ACF6487A6BE8}"/>
              </a:ext>
            </a:extLst>
          </p:cNvPr>
          <p:cNvGrpSpPr/>
          <p:nvPr/>
        </p:nvGrpSpPr>
        <p:grpSpPr>
          <a:xfrm>
            <a:off x="6854171" y="5765670"/>
            <a:ext cx="809414" cy="896541"/>
            <a:chOff x="0" y="0"/>
            <a:chExt cx="733811" cy="812800"/>
          </a:xfrm>
        </p:grpSpPr>
        <p:sp>
          <p:nvSpPr>
            <p:cNvPr id="13" name="Freeform 21">
              <a:extLst>
                <a:ext uri="{FF2B5EF4-FFF2-40B4-BE49-F238E27FC236}">
                  <a16:creationId xmlns:a16="http://schemas.microsoft.com/office/drawing/2014/main" id="{283E4193-713C-4B24-81B2-3EFB37B2BD05}"/>
                </a:ext>
              </a:extLst>
            </p:cNvPr>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14" name="TextBox 22">
              <a:extLst>
                <a:ext uri="{FF2B5EF4-FFF2-40B4-BE49-F238E27FC236}">
                  <a16:creationId xmlns:a16="http://schemas.microsoft.com/office/drawing/2014/main" id="{851CAC8F-02FE-4692-9863-C6218CDB7D23}"/>
                </a:ext>
              </a:extLst>
            </p:cNvPr>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4852616" y="4648200"/>
            <a:ext cx="8582769" cy="704850"/>
          </a:xfrm>
          <a:prstGeom prst="rect">
            <a:avLst/>
          </a:prstGeom>
        </p:spPr>
        <p:txBody>
          <a:bodyPr lIns="0" tIns="0" rIns="0" bIns="0" rtlCol="0" anchor="t">
            <a:spAutoFit/>
          </a:bodyPr>
          <a:lstStyle/>
          <a:p>
            <a:pPr algn="ctr">
              <a:lnSpc>
                <a:spcPts val="4920"/>
              </a:lnSpc>
            </a:pPr>
            <a:r>
              <a:rPr lang="en-US" sz="4100" b="1" spc="36">
                <a:solidFill>
                  <a:srgbClr val="000000"/>
                </a:solidFill>
                <a:latin typeface="Calibri (MS) Bold"/>
                <a:ea typeface="Calibri (MS) Bold"/>
                <a:cs typeface="Calibri (MS) Bold"/>
                <a:sym typeface="Calibri (MS) Bold"/>
              </a:rPr>
              <a:t>Sample Workflow</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24919364" y="9732798"/>
            <a:ext cx="1152520"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10013501" y="2090981"/>
            <a:ext cx="3962400" cy="628377"/>
          </a:xfrm>
          <a:prstGeom prst="rect">
            <a:avLst/>
          </a:prstGeom>
        </p:spPr>
        <p:txBody>
          <a:bodyPr wrap="square" lIns="0" tIns="0" rIns="0" bIns="0" rtlCol="0" anchor="t">
            <a:spAutoFit/>
          </a:bodyPr>
          <a:lstStyle/>
          <a:p>
            <a:pPr algn="ctr">
              <a:lnSpc>
                <a:spcPts val="4920"/>
              </a:lnSpc>
            </a:pPr>
            <a:r>
              <a:rPr lang="en-US" sz="4100" u="sng" spc="36" dirty="0">
                <a:solidFill>
                  <a:srgbClr val="000000"/>
                </a:solidFill>
                <a:latin typeface="Calibri (MS)"/>
                <a:ea typeface="Calibri (MS)"/>
                <a:cs typeface="Calibri (MS)"/>
                <a:sym typeface="Calibri (MS)"/>
              </a:rPr>
              <a:t>Proposed Pipeline</a:t>
            </a:r>
          </a:p>
        </p:txBody>
      </p:sp>
      <p:sp>
        <p:nvSpPr>
          <p:cNvPr id="7" name="TextBox 7"/>
          <p:cNvSpPr txBox="1"/>
          <p:nvPr/>
        </p:nvSpPr>
        <p:spPr>
          <a:xfrm>
            <a:off x="10058400" y="3393165"/>
            <a:ext cx="5257800" cy="593176"/>
          </a:xfrm>
          <a:prstGeom prst="rect">
            <a:avLst/>
          </a:prstGeom>
        </p:spPr>
        <p:txBody>
          <a:bodyPr wrap="square" lIns="0" tIns="0" rIns="0" bIns="0" rtlCol="0" anchor="t">
            <a:spAutoFit/>
          </a:bodyPr>
          <a:lstStyle/>
          <a:p>
            <a:pPr algn="l">
              <a:lnSpc>
                <a:spcPts val="4920"/>
              </a:lnSpc>
            </a:pPr>
            <a:r>
              <a:rPr lang="en-US" sz="3600" spc="36" dirty="0">
                <a:solidFill>
                  <a:srgbClr val="000000"/>
                </a:solidFill>
                <a:latin typeface="Calibri (MS)"/>
                <a:ea typeface="Calibri (MS)"/>
                <a:cs typeface="Calibri (MS)"/>
                <a:sym typeface="Calibri (MS)"/>
              </a:rPr>
              <a:t>1. Ingest Data using </a:t>
            </a:r>
            <a:r>
              <a:rPr lang="en-US" sz="3600" spc="36" dirty="0" err="1">
                <a:solidFill>
                  <a:srgbClr val="000000"/>
                </a:solidFill>
                <a:latin typeface="Calibri (MS)"/>
                <a:ea typeface="Calibri (MS)"/>
                <a:cs typeface="Calibri (MS)"/>
                <a:sym typeface="Calibri (MS)"/>
              </a:rPr>
              <a:t>NiFi</a:t>
            </a:r>
            <a:r>
              <a:rPr lang="en-US" sz="3600" spc="36" dirty="0">
                <a:solidFill>
                  <a:srgbClr val="000000"/>
                </a:solidFill>
                <a:latin typeface="Calibri (MS)"/>
                <a:ea typeface="Calibri (MS)"/>
                <a:cs typeface="Calibri (MS)"/>
                <a:sym typeface="Calibri (MS)"/>
              </a:rPr>
              <a:t> </a:t>
            </a:r>
          </a:p>
        </p:txBody>
      </p:sp>
      <p:sp>
        <p:nvSpPr>
          <p:cNvPr id="8" name="TextBox 8"/>
          <p:cNvSpPr txBox="1"/>
          <p:nvPr/>
        </p:nvSpPr>
        <p:spPr>
          <a:xfrm>
            <a:off x="10058400" y="6411431"/>
            <a:ext cx="7352407" cy="593176"/>
          </a:xfrm>
          <a:prstGeom prst="rect">
            <a:avLst/>
          </a:prstGeom>
        </p:spPr>
        <p:txBody>
          <a:bodyPr wrap="square" lIns="0" tIns="0" rIns="0" bIns="0" rtlCol="0" anchor="t">
            <a:spAutoFit/>
          </a:bodyPr>
          <a:lstStyle/>
          <a:p>
            <a:pPr algn="l">
              <a:lnSpc>
                <a:spcPts val="4920"/>
              </a:lnSpc>
            </a:pPr>
            <a:r>
              <a:rPr lang="en-US" sz="3600" spc="36">
                <a:solidFill>
                  <a:srgbClr val="000000"/>
                </a:solidFill>
                <a:latin typeface="Calibri (MS)"/>
                <a:ea typeface="Calibri (MS)"/>
                <a:cs typeface="Calibri (MS)"/>
                <a:sym typeface="Calibri (MS)"/>
              </a:rPr>
              <a:t>3. Create a Spark job to process it  </a:t>
            </a:r>
          </a:p>
        </p:txBody>
      </p:sp>
      <p:sp>
        <p:nvSpPr>
          <p:cNvPr id="9" name="TextBox 9"/>
          <p:cNvSpPr txBox="1"/>
          <p:nvPr/>
        </p:nvSpPr>
        <p:spPr>
          <a:xfrm>
            <a:off x="10058400" y="4964374"/>
            <a:ext cx="6664626" cy="593176"/>
          </a:xfrm>
          <a:prstGeom prst="rect">
            <a:avLst/>
          </a:prstGeom>
        </p:spPr>
        <p:txBody>
          <a:bodyPr wrap="square" lIns="0" tIns="0" rIns="0" bIns="0" rtlCol="0" anchor="t">
            <a:spAutoFit/>
          </a:bodyPr>
          <a:lstStyle/>
          <a:p>
            <a:pPr algn="l">
              <a:lnSpc>
                <a:spcPts val="4920"/>
              </a:lnSpc>
            </a:pPr>
            <a:r>
              <a:rPr lang="en-US" sz="3600" spc="36" dirty="0">
                <a:solidFill>
                  <a:srgbClr val="000000"/>
                </a:solidFill>
                <a:latin typeface="Calibri (MS)"/>
                <a:ea typeface="Calibri (MS)"/>
                <a:cs typeface="Calibri (MS)"/>
                <a:sym typeface="Calibri (MS)"/>
              </a:rPr>
              <a:t>2. Store in MongoDB</a:t>
            </a:r>
          </a:p>
        </p:txBody>
      </p:sp>
      <p:sp>
        <p:nvSpPr>
          <p:cNvPr id="10" name="TextBox 10"/>
          <p:cNvSpPr txBox="1"/>
          <p:nvPr/>
        </p:nvSpPr>
        <p:spPr>
          <a:xfrm>
            <a:off x="10058400" y="7896809"/>
            <a:ext cx="6664626" cy="593176"/>
          </a:xfrm>
          <a:prstGeom prst="rect">
            <a:avLst/>
          </a:prstGeom>
        </p:spPr>
        <p:txBody>
          <a:bodyPr wrap="square" lIns="0" tIns="0" rIns="0" bIns="0" rtlCol="0" anchor="t">
            <a:spAutoFit/>
          </a:bodyPr>
          <a:lstStyle/>
          <a:p>
            <a:pPr algn="l">
              <a:lnSpc>
                <a:spcPts val="4920"/>
              </a:lnSpc>
            </a:pPr>
            <a:r>
              <a:rPr lang="en-US" sz="3600" spc="36" dirty="0">
                <a:solidFill>
                  <a:srgbClr val="000000"/>
                </a:solidFill>
                <a:latin typeface="Calibri (MS)"/>
                <a:ea typeface="Calibri (MS)"/>
                <a:cs typeface="Calibri (MS)"/>
                <a:sym typeface="Calibri (MS)"/>
              </a:rPr>
              <a:t>4. Store in HDFS using Hadoop</a:t>
            </a:r>
          </a:p>
        </p:txBody>
      </p:sp>
      <p:sp>
        <p:nvSpPr>
          <p:cNvPr id="11" name="TextBox 11"/>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Sample WorkFlow</a:t>
            </a:r>
          </a:p>
        </p:txBody>
      </p:sp>
      <p:sp>
        <p:nvSpPr>
          <p:cNvPr id="13" name="TextBox 6">
            <a:extLst>
              <a:ext uri="{FF2B5EF4-FFF2-40B4-BE49-F238E27FC236}">
                <a16:creationId xmlns:a16="http://schemas.microsoft.com/office/drawing/2014/main" id="{F25D4267-480A-4A54-90FC-F3576E56FCA9}"/>
              </a:ext>
            </a:extLst>
          </p:cNvPr>
          <p:cNvSpPr txBox="1"/>
          <p:nvPr/>
        </p:nvSpPr>
        <p:spPr>
          <a:xfrm>
            <a:off x="457200" y="2090981"/>
            <a:ext cx="3200400" cy="628377"/>
          </a:xfrm>
          <a:prstGeom prst="rect">
            <a:avLst/>
          </a:prstGeom>
        </p:spPr>
        <p:txBody>
          <a:bodyPr wrap="square" lIns="0" tIns="0" rIns="0" bIns="0" rtlCol="0" anchor="t">
            <a:spAutoFit/>
          </a:bodyPr>
          <a:lstStyle/>
          <a:p>
            <a:pPr algn="ctr">
              <a:lnSpc>
                <a:spcPts val="4920"/>
              </a:lnSpc>
            </a:pPr>
            <a:r>
              <a:rPr lang="en-US" sz="4100" u="sng" spc="36" dirty="0">
                <a:solidFill>
                  <a:srgbClr val="000000"/>
                </a:solidFill>
                <a:latin typeface="Calibri (MS)"/>
                <a:ea typeface="Calibri (MS)"/>
                <a:cs typeface="Calibri (MS)"/>
                <a:sym typeface="Calibri (MS)"/>
              </a:rPr>
              <a:t>Requirements</a:t>
            </a:r>
          </a:p>
        </p:txBody>
      </p:sp>
      <p:sp>
        <p:nvSpPr>
          <p:cNvPr id="14" name="TextBox 7">
            <a:extLst>
              <a:ext uri="{FF2B5EF4-FFF2-40B4-BE49-F238E27FC236}">
                <a16:creationId xmlns:a16="http://schemas.microsoft.com/office/drawing/2014/main" id="{AFDBFDFA-20BC-4533-97FC-B47D013DFF64}"/>
              </a:ext>
            </a:extLst>
          </p:cNvPr>
          <p:cNvSpPr txBox="1"/>
          <p:nvPr/>
        </p:nvSpPr>
        <p:spPr>
          <a:xfrm>
            <a:off x="877192" y="3389360"/>
            <a:ext cx="6209407" cy="593176"/>
          </a:xfrm>
          <a:prstGeom prst="rect">
            <a:avLst/>
          </a:prstGeom>
        </p:spPr>
        <p:txBody>
          <a:bodyPr wrap="square" lIns="0" tIns="0" rIns="0" bIns="0" rtlCol="0" anchor="t">
            <a:spAutoFit/>
          </a:bodyPr>
          <a:lstStyle/>
          <a:p>
            <a:pPr algn="l">
              <a:lnSpc>
                <a:spcPts val="4920"/>
              </a:lnSpc>
            </a:pPr>
            <a:r>
              <a:rPr lang="en-US" sz="3600" spc="36" dirty="0">
                <a:solidFill>
                  <a:srgbClr val="000000"/>
                </a:solidFill>
                <a:latin typeface="Calibri (MS)"/>
                <a:ea typeface="Calibri (MS)"/>
                <a:cs typeface="Calibri (MS)"/>
                <a:sym typeface="Calibri (MS)"/>
              </a:rPr>
              <a:t>1. Semi-structured Data</a:t>
            </a:r>
          </a:p>
        </p:txBody>
      </p:sp>
      <p:sp>
        <p:nvSpPr>
          <p:cNvPr id="15" name="TextBox 8">
            <a:extLst>
              <a:ext uri="{FF2B5EF4-FFF2-40B4-BE49-F238E27FC236}">
                <a16:creationId xmlns:a16="http://schemas.microsoft.com/office/drawing/2014/main" id="{ACF2B330-3409-47E1-8A65-B52EC5754136}"/>
              </a:ext>
            </a:extLst>
          </p:cNvPr>
          <p:cNvSpPr txBox="1"/>
          <p:nvPr/>
        </p:nvSpPr>
        <p:spPr>
          <a:xfrm>
            <a:off x="877193" y="6407626"/>
            <a:ext cx="8266807" cy="593176"/>
          </a:xfrm>
          <a:prstGeom prst="rect">
            <a:avLst/>
          </a:prstGeom>
        </p:spPr>
        <p:txBody>
          <a:bodyPr wrap="square" lIns="0" tIns="0" rIns="0" bIns="0" rtlCol="0" anchor="t">
            <a:spAutoFit/>
          </a:bodyPr>
          <a:lstStyle/>
          <a:p>
            <a:pPr algn="l">
              <a:lnSpc>
                <a:spcPts val="4920"/>
              </a:lnSpc>
            </a:pPr>
            <a:r>
              <a:rPr lang="en-US" sz="3600" spc="36" dirty="0">
                <a:solidFill>
                  <a:srgbClr val="000000"/>
                </a:solidFill>
                <a:latin typeface="Calibri (MS)"/>
                <a:ea typeface="Calibri (MS)"/>
                <a:cs typeface="Calibri (MS)"/>
                <a:sym typeface="Calibri (MS)"/>
              </a:rPr>
              <a:t>3. Needs to implement transformation</a:t>
            </a:r>
          </a:p>
        </p:txBody>
      </p:sp>
      <p:sp>
        <p:nvSpPr>
          <p:cNvPr id="16" name="TextBox 9">
            <a:extLst>
              <a:ext uri="{FF2B5EF4-FFF2-40B4-BE49-F238E27FC236}">
                <a16:creationId xmlns:a16="http://schemas.microsoft.com/office/drawing/2014/main" id="{AF9608F7-02DF-4914-A8C9-365F7B8E3BEC}"/>
              </a:ext>
            </a:extLst>
          </p:cNvPr>
          <p:cNvSpPr txBox="1"/>
          <p:nvPr/>
        </p:nvSpPr>
        <p:spPr>
          <a:xfrm>
            <a:off x="877193" y="4960569"/>
            <a:ext cx="6664626" cy="593176"/>
          </a:xfrm>
          <a:prstGeom prst="rect">
            <a:avLst/>
          </a:prstGeom>
        </p:spPr>
        <p:txBody>
          <a:bodyPr wrap="square" lIns="0" tIns="0" rIns="0" bIns="0" rtlCol="0" anchor="t">
            <a:spAutoFit/>
          </a:bodyPr>
          <a:lstStyle/>
          <a:p>
            <a:pPr algn="l">
              <a:lnSpc>
                <a:spcPts val="4920"/>
              </a:lnSpc>
            </a:pPr>
            <a:r>
              <a:rPr lang="en-US" sz="3600" spc="36" dirty="0">
                <a:solidFill>
                  <a:srgbClr val="000000"/>
                </a:solidFill>
                <a:latin typeface="Calibri (MS)"/>
                <a:ea typeface="Calibri (MS)"/>
                <a:cs typeface="Calibri (MS)"/>
                <a:sym typeface="Calibri (MS)"/>
              </a:rPr>
              <a:t>2. Requires Staging area</a:t>
            </a:r>
          </a:p>
        </p:txBody>
      </p:sp>
      <p:sp>
        <p:nvSpPr>
          <p:cNvPr id="17" name="TextBox 10">
            <a:extLst>
              <a:ext uri="{FF2B5EF4-FFF2-40B4-BE49-F238E27FC236}">
                <a16:creationId xmlns:a16="http://schemas.microsoft.com/office/drawing/2014/main" id="{DEFF97FA-68AF-4566-AA5F-C90635ADD7C4}"/>
              </a:ext>
            </a:extLst>
          </p:cNvPr>
          <p:cNvSpPr txBox="1"/>
          <p:nvPr/>
        </p:nvSpPr>
        <p:spPr>
          <a:xfrm>
            <a:off x="877193" y="7893004"/>
            <a:ext cx="6664626" cy="593176"/>
          </a:xfrm>
          <a:prstGeom prst="rect">
            <a:avLst/>
          </a:prstGeom>
        </p:spPr>
        <p:txBody>
          <a:bodyPr wrap="square" lIns="0" tIns="0" rIns="0" bIns="0" rtlCol="0" anchor="t">
            <a:spAutoFit/>
          </a:bodyPr>
          <a:lstStyle/>
          <a:p>
            <a:pPr algn="l">
              <a:lnSpc>
                <a:spcPts val="4920"/>
              </a:lnSpc>
            </a:pPr>
            <a:r>
              <a:rPr lang="en-US" sz="3600" spc="36" dirty="0">
                <a:solidFill>
                  <a:srgbClr val="000000"/>
                </a:solidFill>
                <a:latin typeface="Calibri (MS)"/>
                <a:ea typeface="Calibri (MS)"/>
                <a:cs typeface="Calibri (MS)"/>
                <a:sym typeface="Calibri (MS)"/>
              </a:rPr>
              <a:t>4. Store in parquet file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7653141" y="1293018"/>
            <a:ext cx="17156048" cy="8993982"/>
          </a:xfrm>
          <a:custGeom>
            <a:avLst/>
            <a:gdLst/>
            <a:ahLst/>
            <a:cxnLst/>
            <a:rect l="l" t="t" r="r" b="b"/>
            <a:pathLst>
              <a:path w="17156048" h="8993982">
                <a:moveTo>
                  <a:pt x="0" y="0"/>
                </a:moveTo>
                <a:lnTo>
                  <a:pt x="17156048" y="0"/>
                </a:lnTo>
                <a:lnTo>
                  <a:pt x="17156048" y="8993982"/>
                </a:lnTo>
                <a:lnTo>
                  <a:pt x="0" y="8993982"/>
                </a:lnTo>
                <a:lnTo>
                  <a:pt x="0" y="0"/>
                </a:lnTo>
                <a:close/>
              </a:path>
            </a:pathLst>
          </a:custGeom>
          <a:blipFill>
            <a:blip r:embed="rId4"/>
            <a:stretch>
              <a:fillRect t="-620"/>
            </a:stretch>
          </a:blipFill>
        </p:spPr>
      </p:sp>
      <p:grpSp>
        <p:nvGrpSpPr>
          <p:cNvPr id="7" name="Group 7"/>
          <p:cNvGrpSpPr/>
          <p:nvPr/>
        </p:nvGrpSpPr>
        <p:grpSpPr>
          <a:xfrm>
            <a:off x="6954391" y="2472445"/>
            <a:ext cx="809414" cy="896541"/>
            <a:chOff x="0" y="0"/>
            <a:chExt cx="733811" cy="812800"/>
          </a:xfrm>
        </p:grpSpPr>
        <p:sp>
          <p:nvSpPr>
            <p:cNvPr id="8" name="Freeform 8"/>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9" name="TextBox 9"/>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sp>
        <p:nvSpPr>
          <p:cNvPr id="10" name="TextBox 10"/>
          <p:cNvSpPr txBox="1"/>
          <p:nvPr/>
        </p:nvSpPr>
        <p:spPr>
          <a:xfrm>
            <a:off x="7101840" y="9542145"/>
            <a:ext cx="4084320" cy="304800"/>
          </a:xfrm>
          <a:prstGeom prst="rect">
            <a:avLst/>
          </a:prstGeom>
        </p:spPr>
        <p:txBody>
          <a:bodyPr lIns="0" tIns="0" rIns="0" bIns="0" rtlCol="0" anchor="t">
            <a:spAutoFit/>
          </a:bodyPr>
          <a:lstStyle/>
          <a:p>
            <a:pPr algn="ctr">
              <a:lnSpc>
                <a:spcPts val="2160"/>
              </a:lnSpc>
            </a:pPr>
            <a:r>
              <a:rPr lang="en-US" sz="1800" spc="16">
                <a:solidFill>
                  <a:srgbClr val="898989"/>
                </a:solidFill>
                <a:latin typeface="Calibri (MS)"/>
                <a:ea typeface="Calibri (MS)"/>
                <a:cs typeface="Calibri (MS)"/>
                <a:sym typeface="Calibri (MS)"/>
              </a:rPr>
              <a:t>7</a:t>
            </a:r>
          </a:p>
        </p:txBody>
      </p:sp>
      <p:sp>
        <p:nvSpPr>
          <p:cNvPr id="11" name="TextBox 11"/>
          <p:cNvSpPr txBox="1"/>
          <p:nvPr/>
        </p:nvSpPr>
        <p:spPr>
          <a:xfrm>
            <a:off x="244555" y="2039653"/>
            <a:ext cx="5827249" cy="1695450"/>
          </a:xfrm>
          <a:prstGeom prst="rect">
            <a:avLst/>
          </a:prstGeom>
        </p:spPr>
        <p:txBody>
          <a:bodyPr lIns="0" tIns="0" rIns="0" bIns="0" rtlCol="0" anchor="t">
            <a:spAutoFit/>
          </a:bodyPr>
          <a:lstStyle/>
          <a:p>
            <a:pPr algn="ctr">
              <a:lnSpc>
                <a:spcPts val="4320"/>
              </a:lnSpc>
              <a:spcBef>
                <a:spcPct val="0"/>
              </a:spcBef>
            </a:pPr>
            <a:r>
              <a:rPr lang="en-US" sz="3600" dirty="0">
                <a:solidFill>
                  <a:srgbClr val="000000"/>
                </a:solidFill>
                <a:latin typeface="Calibri (MS)"/>
                <a:ea typeface="Calibri (MS)"/>
                <a:cs typeface="Calibri (MS)"/>
                <a:sym typeface="Calibri (MS)"/>
              </a:rPr>
              <a:t>Generate flow is a </a:t>
            </a:r>
            <a:r>
              <a:rPr lang="en-US" sz="3600" dirty="0" err="1">
                <a:solidFill>
                  <a:srgbClr val="000000"/>
                </a:solidFill>
                <a:latin typeface="Calibri (MS)"/>
                <a:ea typeface="Calibri (MS)"/>
                <a:cs typeface="Calibri (MS)"/>
                <a:sym typeface="Calibri (MS)"/>
              </a:rPr>
              <a:t>NiFi</a:t>
            </a:r>
            <a:r>
              <a:rPr lang="en-US" sz="3600" dirty="0">
                <a:solidFill>
                  <a:srgbClr val="000000"/>
                </a:solidFill>
                <a:latin typeface="Calibri (MS)"/>
                <a:ea typeface="Calibri (MS)"/>
                <a:cs typeface="Calibri (MS)"/>
                <a:sym typeface="Calibri (MS)"/>
              </a:rPr>
              <a:t> function that automatically generates a stream of data</a:t>
            </a:r>
          </a:p>
        </p:txBody>
      </p:sp>
      <p:sp>
        <p:nvSpPr>
          <p:cNvPr id="12" name="TextBox 12"/>
          <p:cNvSpPr txBox="1"/>
          <p:nvPr/>
        </p:nvSpPr>
        <p:spPr>
          <a:xfrm>
            <a:off x="244555" y="7596493"/>
            <a:ext cx="5827249" cy="609600"/>
          </a:xfrm>
          <a:prstGeom prst="rect">
            <a:avLst/>
          </a:prstGeom>
        </p:spPr>
        <p:txBody>
          <a:bodyPr lIns="0" tIns="0" rIns="0" bIns="0" rtlCol="0" anchor="t">
            <a:spAutoFit/>
          </a:bodyPr>
          <a:lstStyle/>
          <a:p>
            <a:pPr algn="ctr">
              <a:lnSpc>
                <a:spcPts val="4320"/>
              </a:lnSpc>
              <a:spcBef>
                <a:spcPct val="0"/>
              </a:spcBef>
            </a:pPr>
            <a:r>
              <a:rPr lang="en-US" sz="3600" dirty="0">
                <a:solidFill>
                  <a:srgbClr val="000000"/>
                </a:solidFill>
                <a:latin typeface="Calibri (MS)"/>
                <a:ea typeface="Calibri (MS)"/>
                <a:cs typeface="Calibri (MS)"/>
                <a:sym typeface="Calibri (MS)"/>
              </a:rPr>
              <a:t>It is sent to MongoDB</a:t>
            </a:r>
          </a:p>
        </p:txBody>
      </p:sp>
      <p:grpSp>
        <p:nvGrpSpPr>
          <p:cNvPr id="13" name="Group 13"/>
          <p:cNvGrpSpPr/>
          <p:nvPr/>
        </p:nvGrpSpPr>
        <p:grpSpPr>
          <a:xfrm>
            <a:off x="6843727" y="7486360"/>
            <a:ext cx="809414" cy="896541"/>
            <a:chOff x="0" y="0"/>
            <a:chExt cx="733811" cy="812800"/>
          </a:xfrm>
        </p:grpSpPr>
        <p:sp>
          <p:nvSpPr>
            <p:cNvPr id="14" name="Freeform 14"/>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15" name="TextBox 15"/>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sp>
        <p:nvSpPr>
          <p:cNvPr id="16" name="TextBox 16"/>
          <p:cNvSpPr txBox="1"/>
          <p:nvPr/>
        </p:nvSpPr>
        <p:spPr>
          <a:xfrm>
            <a:off x="1066165"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Sample WorkFlow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61026" cy="1293018"/>
            <a:chOff x="0" y="0"/>
            <a:chExt cx="24481368" cy="1724024"/>
          </a:xfrm>
        </p:grpSpPr>
        <p:sp>
          <p:nvSpPr>
            <p:cNvPr id="3" name="Freeform 3"/>
            <p:cNvSpPr/>
            <p:nvPr/>
          </p:nvSpPr>
          <p:spPr>
            <a:xfrm>
              <a:off x="0" y="0"/>
              <a:ext cx="24481368" cy="1724025"/>
            </a:xfrm>
            <a:custGeom>
              <a:avLst/>
              <a:gdLst/>
              <a:ahLst/>
              <a:cxnLst/>
              <a:rect l="l" t="t" r="r" b="b"/>
              <a:pathLst>
                <a:path w="24481368" h="1724025">
                  <a:moveTo>
                    <a:pt x="0" y="0"/>
                  </a:moveTo>
                  <a:lnTo>
                    <a:pt x="24481368" y="0"/>
                  </a:lnTo>
                  <a:lnTo>
                    <a:pt x="24481368" y="1724025"/>
                  </a:lnTo>
                  <a:lnTo>
                    <a:pt x="0" y="1724025"/>
                  </a:lnTo>
                  <a:lnTo>
                    <a:pt x="0" y="0"/>
                  </a:lnTo>
                  <a:close/>
                </a:path>
              </a:pathLst>
            </a:custGeom>
            <a:blipFill>
              <a:blip r:embed="rId2"/>
              <a:stretch>
                <a:fillRect t="-162622" b="-162622"/>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6207077" y="1293018"/>
            <a:ext cx="15413552" cy="8993982"/>
          </a:xfrm>
          <a:custGeom>
            <a:avLst/>
            <a:gdLst/>
            <a:ahLst/>
            <a:cxnLst/>
            <a:rect l="l" t="t" r="r" b="b"/>
            <a:pathLst>
              <a:path w="15413552" h="8993982">
                <a:moveTo>
                  <a:pt x="0" y="0"/>
                </a:moveTo>
                <a:lnTo>
                  <a:pt x="15413551" y="0"/>
                </a:lnTo>
                <a:lnTo>
                  <a:pt x="15413551" y="8993982"/>
                </a:lnTo>
                <a:lnTo>
                  <a:pt x="0" y="8993982"/>
                </a:lnTo>
                <a:lnTo>
                  <a:pt x="0" y="0"/>
                </a:lnTo>
                <a:close/>
              </a:path>
            </a:pathLst>
          </a:custGeom>
          <a:blipFill>
            <a:blip r:embed="rId4"/>
            <a:stretch>
              <a:fillRect l="-13817" t="-9719"/>
            </a:stretch>
          </a:blipFill>
          <a:ln w="38100" cap="sq">
            <a:solidFill>
              <a:srgbClr val="000000"/>
            </a:solidFill>
            <a:prstDash val="solid"/>
            <a:miter/>
          </a:ln>
        </p:spPr>
      </p:sp>
      <p:sp>
        <p:nvSpPr>
          <p:cNvPr id="7" name="TextBox 7"/>
          <p:cNvSpPr txBox="1"/>
          <p:nvPr/>
        </p:nvSpPr>
        <p:spPr>
          <a:xfrm>
            <a:off x="82551" y="8255286"/>
            <a:ext cx="4694595" cy="1152525"/>
          </a:xfrm>
          <a:prstGeom prst="rect">
            <a:avLst/>
          </a:prstGeom>
        </p:spPr>
        <p:txBody>
          <a:bodyPr lIns="0" tIns="0" rIns="0" bIns="0" rtlCol="0" anchor="t">
            <a:spAutoFit/>
          </a:bodyPr>
          <a:lstStyle/>
          <a:p>
            <a:pPr algn="ctr">
              <a:lnSpc>
                <a:spcPts val="4320"/>
              </a:lnSpc>
              <a:spcBef>
                <a:spcPct val="0"/>
              </a:spcBef>
            </a:pPr>
            <a:r>
              <a:rPr lang="en-US" sz="3600" dirty="0">
                <a:solidFill>
                  <a:srgbClr val="000000"/>
                </a:solidFill>
                <a:latin typeface="Calibri (MS)"/>
                <a:ea typeface="Calibri (MS)"/>
                <a:cs typeface="Calibri (MS)"/>
                <a:sym typeface="Calibri (MS)"/>
              </a:rPr>
              <a:t>Data received by MongoDB</a:t>
            </a:r>
          </a:p>
        </p:txBody>
      </p:sp>
      <p:grpSp>
        <p:nvGrpSpPr>
          <p:cNvPr id="8" name="Group 8"/>
          <p:cNvGrpSpPr/>
          <p:nvPr/>
        </p:nvGrpSpPr>
        <p:grpSpPr>
          <a:xfrm>
            <a:off x="5079375" y="8416616"/>
            <a:ext cx="809414" cy="896541"/>
            <a:chOff x="0" y="0"/>
            <a:chExt cx="733811" cy="812800"/>
          </a:xfrm>
        </p:grpSpPr>
        <p:sp>
          <p:nvSpPr>
            <p:cNvPr id="9" name="Freeform 9"/>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10" name="TextBox 10"/>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sp>
        <p:nvSpPr>
          <p:cNvPr id="11" name="TextBox 11"/>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Sample WorkFlow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3"/>
              <a:stretch>
                <a:fillRect t="-161776" b="-161776"/>
              </a:stretch>
            </a:blipFill>
          </p:spPr>
        </p:sp>
      </p:grpSp>
      <p:grpSp>
        <p:nvGrpSpPr>
          <p:cNvPr id="4" name="Group 4"/>
          <p:cNvGrpSpPr/>
          <p:nvPr/>
        </p:nvGrpSpPr>
        <p:grpSpPr>
          <a:xfrm>
            <a:off x="0" y="3"/>
            <a:ext cx="18288000" cy="667265"/>
            <a:chOff x="0" y="0"/>
            <a:chExt cx="24384000" cy="889687"/>
          </a:xfrm>
        </p:grpSpPr>
        <p:sp>
          <p:nvSpPr>
            <p:cNvPr id="5" name="Freeform 5"/>
            <p:cNvSpPr/>
            <p:nvPr/>
          </p:nvSpPr>
          <p:spPr>
            <a:xfrm>
              <a:off x="0" y="0"/>
              <a:ext cx="24384000" cy="889635"/>
            </a:xfrm>
            <a:custGeom>
              <a:avLst/>
              <a:gdLst/>
              <a:ahLst/>
              <a:cxnLst/>
              <a:rect l="l" t="t" r="r" b="b"/>
              <a:pathLst>
                <a:path w="24384000" h="889635">
                  <a:moveTo>
                    <a:pt x="0" y="0"/>
                  </a:moveTo>
                  <a:lnTo>
                    <a:pt x="24384000" y="0"/>
                  </a:lnTo>
                  <a:lnTo>
                    <a:pt x="24384000" y="889635"/>
                  </a:lnTo>
                  <a:lnTo>
                    <a:pt x="0" y="889635"/>
                  </a:lnTo>
                  <a:lnTo>
                    <a:pt x="0" y="0"/>
                  </a:lnTo>
                  <a:close/>
                </a:path>
              </a:pathLst>
            </a:custGeom>
            <a:blipFill>
              <a:blip r:embed="rId3"/>
              <a:stretch>
                <a:fillRect t="-360399" b="-360404"/>
              </a:stretch>
            </a:blipFill>
          </p:spPr>
        </p:sp>
      </p:grpSp>
      <p:grpSp>
        <p:nvGrpSpPr>
          <p:cNvPr id="6" name="Group 6"/>
          <p:cNvGrpSpPr/>
          <p:nvPr/>
        </p:nvGrpSpPr>
        <p:grpSpPr>
          <a:xfrm>
            <a:off x="0" y="3"/>
            <a:ext cx="18288000" cy="1293018"/>
            <a:chOff x="0" y="0"/>
            <a:chExt cx="24384000" cy="1724024"/>
          </a:xfrm>
        </p:grpSpPr>
        <p:sp>
          <p:nvSpPr>
            <p:cNvPr id="7" name="Freeform 7"/>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3"/>
              <a:stretch>
                <a:fillRect t="-161776" b="-161776"/>
              </a:stretch>
            </a:blipFill>
          </p:spPr>
        </p:sp>
      </p:grpSp>
      <p:sp>
        <p:nvSpPr>
          <p:cNvPr id="8" name="Freeform 8"/>
          <p:cNvSpPr/>
          <p:nvPr/>
        </p:nvSpPr>
        <p:spPr>
          <a:xfrm>
            <a:off x="10953530" y="1863531"/>
            <a:ext cx="932062" cy="932062"/>
          </a:xfrm>
          <a:custGeom>
            <a:avLst/>
            <a:gdLst/>
            <a:ahLst/>
            <a:cxnLst/>
            <a:rect l="l" t="t" r="r" b="b"/>
            <a:pathLst>
              <a:path w="932062" h="932062">
                <a:moveTo>
                  <a:pt x="0" y="0"/>
                </a:moveTo>
                <a:lnTo>
                  <a:pt x="932063" y="0"/>
                </a:lnTo>
                <a:lnTo>
                  <a:pt x="932063" y="932062"/>
                </a:lnTo>
                <a:lnTo>
                  <a:pt x="0" y="9320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1147755" y="3902419"/>
            <a:ext cx="737837" cy="737837"/>
          </a:xfrm>
          <a:custGeom>
            <a:avLst/>
            <a:gdLst/>
            <a:ahLst/>
            <a:cxnLst/>
            <a:rect l="l" t="t" r="r" b="b"/>
            <a:pathLst>
              <a:path w="737837" h="737837">
                <a:moveTo>
                  <a:pt x="0" y="0"/>
                </a:moveTo>
                <a:lnTo>
                  <a:pt x="737838" y="0"/>
                </a:lnTo>
                <a:lnTo>
                  <a:pt x="737838" y="737837"/>
                </a:lnTo>
                <a:lnTo>
                  <a:pt x="0" y="737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1036582" y="5644447"/>
            <a:ext cx="960184" cy="960184"/>
          </a:xfrm>
          <a:custGeom>
            <a:avLst/>
            <a:gdLst/>
            <a:ahLst/>
            <a:cxnLst/>
            <a:rect l="l" t="t" r="r" b="b"/>
            <a:pathLst>
              <a:path w="960184" h="960184">
                <a:moveTo>
                  <a:pt x="0" y="0"/>
                </a:moveTo>
                <a:lnTo>
                  <a:pt x="960184" y="0"/>
                </a:lnTo>
                <a:lnTo>
                  <a:pt x="960184" y="960184"/>
                </a:lnTo>
                <a:lnTo>
                  <a:pt x="0" y="9601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1109482" y="7360235"/>
            <a:ext cx="814384" cy="814384"/>
          </a:xfrm>
          <a:custGeom>
            <a:avLst/>
            <a:gdLst/>
            <a:ahLst/>
            <a:cxnLst/>
            <a:rect l="l" t="t" r="r" b="b"/>
            <a:pathLst>
              <a:path w="814384" h="814384">
                <a:moveTo>
                  <a:pt x="0" y="0"/>
                </a:moveTo>
                <a:lnTo>
                  <a:pt x="814384" y="0"/>
                </a:lnTo>
                <a:lnTo>
                  <a:pt x="814384" y="814384"/>
                </a:lnTo>
                <a:lnTo>
                  <a:pt x="0" y="8143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11176168" y="8983642"/>
            <a:ext cx="747698" cy="747698"/>
          </a:xfrm>
          <a:custGeom>
            <a:avLst/>
            <a:gdLst/>
            <a:ahLst/>
            <a:cxnLst/>
            <a:rect l="l" t="t" r="r" b="b"/>
            <a:pathLst>
              <a:path w="747698" h="747698">
                <a:moveTo>
                  <a:pt x="0" y="0"/>
                </a:moveTo>
                <a:lnTo>
                  <a:pt x="747698" y="0"/>
                </a:lnTo>
                <a:lnTo>
                  <a:pt x="747698" y="747698"/>
                </a:lnTo>
                <a:lnTo>
                  <a:pt x="0" y="74769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w="38100" cap="sq">
            <a:solidFill>
              <a:srgbClr val="000000"/>
            </a:solidFill>
            <a:prstDash val="solid"/>
            <a:miter/>
          </a:ln>
        </p:spPr>
      </p:sp>
      <p:grpSp>
        <p:nvGrpSpPr>
          <p:cNvPr id="13" name="Group 13"/>
          <p:cNvGrpSpPr/>
          <p:nvPr/>
        </p:nvGrpSpPr>
        <p:grpSpPr>
          <a:xfrm rot="5400000">
            <a:off x="11258695" y="3188140"/>
            <a:ext cx="449444" cy="449444"/>
            <a:chOff x="0" y="0"/>
            <a:chExt cx="812800" cy="812800"/>
          </a:xfrm>
        </p:grpSpPr>
        <p:sp>
          <p:nvSpPr>
            <p:cNvPr id="14" name="Freeform 1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4FCDCC"/>
            </a:solidFill>
          </p:spPr>
        </p:sp>
        <p:sp>
          <p:nvSpPr>
            <p:cNvPr id="15" name="TextBox 15"/>
            <p:cNvSpPr txBox="1"/>
            <p:nvPr/>
          </p:nvSpPr>
          <p:spPr>
            <a:xfrm>
              <a:off x="0" y="165100"/>
              <a:ext cx="711200" cy="444500"/>
            </a:xfrm>
            <a:prstGeom prst="rect">
              <a:avLst/>
            </a:prstGeom>
          </p:spPr>
          <p:txBody>
            <a:bodyPr lIns="50800" tIns="50800" rIns="50800" bIns="50800" rtlCol="0" anchor="ctr"/>
            <a:lstStyle/>
            <a:p>
              <a:pPr algn="ctr">
                <a:lnSpc>
                  <a:spcPts val="2160"/>
                </a:lnSpc>
              </a:pPr>
              <a:endParaRPr/>
            </a:p>
          </p:txBody>
        </p:sp>
      </p:grpSp>
      <p:sp>
        <p:nvSpPr>
          <p:cNvPr id="16" name="TextBox 16"/>
          <p:cNvSpPr txBox="1"/>
          <p:nvPr/>
        </p:nvSpPr>
        <p:spPr>
          <a:xfrm>
            <a:off x="1028700" y="122637"/>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Objectives</a:t>
            </a:r>
          </a:p>
        </p:txBody>
      </p:sp>
      <p:sp>
        <p:nvSpPr>
          <p:cNvPr id="17" name="TextBox 17"/>
          <p:cNvSpPr txBox="1"/>
          <p:nvPr/>
        </p:nvSpPr>
        <p:spPr>
          <a:xfrm>
            <a:off x="670301" y="1783818"/>
            <a:ext cx="7594635"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1. Set up a deterministic agent system that automates pipeline creation</a:t>
            </a:r>
          </a:p>
        </p:txBody>
      </p:sp>
      <p:sp>
        <p:nvSpPr>
          <p:cNvPr id="18" name="TextBox 18"/>
          <p:cNvSpPr txBox="1"/>
          <p:nvPr/>
        </p:nvSpPr>
        <p:spPr>
          <a:xfrm>
            <a:off x="654075" y="3607385"/>
            <a:ext cx="7436253"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2. Agents recommend tools based on use case/scenario</a:t>
            </a:r>
          </a:p>
        </p:txBody>
      </p:sp>
      <p:sp>
        <p:nvSpPr>
          <p:cNvPr id="19" name="TextBox 19"/>
          <p:cNvSpPr txBox="1"/>
          <p:nvPr/>
        </p:nvSpPr>
        <p:spPr>
          <a:xfrm>
            <a:off x="621624" y="5331410"/>
            <a:ext cx="8241847"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3. Human oversight will refines tool selection if needed</a:t>
            </a:r>
          </a:p>
        </p:txBody>
      </p:sp>
      <p:sp>
        <p:nvSpPr>
          <p:cNvPr id="20" name="TextBox 20"/>
          <p:cNvSpPr txBox="1"/>
          <p:nvPr/>
        </p:nvSpPr>
        <p:spPr>
          <a:xfrm>
            <a:off x="670301" y="7150685"/>
            <a:ext cx="8193170"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4. A correctly configured pipeline is deployed</a:t>
            </a:r>
          </a:p>
        </p:txBody>
      </p:sp>
      <p:sp>
        <p:nvSpPr>
          <p:cNvPr id="21" name="TextBox 21"/>
          <p:cNvSpPr txBox="1"/>
          <p:nvPr/>
        </p:nvSpPr>
        <p:spPr>
          <a:xfrm>
            <a:off x="621624" y="8798510"/>
            <a:ext cx="8658815" cy="1152525"/>
          </a:xfrm>
          <a:prstGeom prst="rect">
            <a:avLst/>
          </a:prstGeom>
        </p:spPr>
        <p:txBody>
          <a:bodyPr lIns="0" tIns="0" rIns="0" bIns="0" rtlCol="0" anchor="t">
            <a:spAutoFit/>
          </a:bodyPr>
          <a:lstStyle/>
          <a:p>
            <a:pPr algn="l">
              <a:lnSpc>
                <a:spcPts val="4320"/>
              </a:lnSpc>
              <a:spcBef>
                <a:spcPct val="0"/>
              </a:spcBef>
            </a:pPr>
            <a:r>
              <a:rPr lang="en-US" sz="3600" spc="33">
                <a:solidFill>
                  <a:srgbClr val="000000"/>
                </a:solidFill>
                <a:latin typeface="Calibri (MS)"/>
                <a:ea typeface="Calibri (MS)"/>
                <a:cs typeface="Calibri (MS)"/>
                <a:sym typeface="Calibri (MS)"/>
              </a:rPr>
              <a:t>5.  Agent-driven system guides users through pipeline creation at every step</a:t>
            </a:r>
          </a:p>
        </p:txBody>
      </p:sp>
      <p:grpSp>
        <p:nvGrpSpPr>
          <p:cNvPr id="22" name="Group 22"/>
          <p:cNvGrpSpPr/>
          <p:nvPr/>
        </p:nvGrpSpPr>
        <p:grpSpPr>
          <a:xfrm rot="5400000">
            <a:off x="11291952" y="4948641"/>
            <a:ext cx="449444" cy="449444"/>
            <a:chOff x="0" y="0"/>
            <a:chExt cx="812800" cy="812800"/>
          </a:xfrm>
        </p:grpSpPr>
        <p:sp>
          <p:nvSpPr>
            <p:cNvPr id="23" name="Freeform 2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4FCDCC"/>
            </a:solidFill>
          </p:spPr>
        </p:sp>
        <p:sp>
          <p:nvSpPr>
            <p:cNvPr id="24" name="TextBox 24"/>
            <p:cNvSpPr txBox="1"/>
            <p:nvPr/>
          </p:nvSpPr>
          <p:spPr>
            <a:xfrm>
              <a:off x="0" y="165100"/>
              <a:ext cx="711200" cy="444500"/>
            </a:xfrm>
            <a:prstGeom prst="rect">
              <a:avLst/>
            </a:prstGeom>
          </p:spPr>
          <p:txBody>
            <a:bodyPr lIns="50800" tIns="50800" rIns="50800" bIns="50800" rtlCol="0" anchor="ctr"/>
            <a:lstStyle/>
            <a:p>
              <a:pPr algn="ctr">
                <a:lnSpc>
                  <a:spcPts val="2160"/>
                </a:lnSpc>
              </a:pPr>
              <a:endParaRPr/>
            </a:p>
          </p:txBody>
        </p:sp>
      </p:grpSp>
      <p:grpSp>
        <p:nvGrpSpPr>
          <p:cNvPr id="25" name="Group 25"/>
          <p:cNvGrpSpPr/>
          <p:nvPr/>
        </p:nvGrpSpPr>
        <p:grpSpPr>
          <a:xfrm rot="5400000">
            <a:off x="11258695" y="6767916"/>
            <a:ext cx="449444" cy="449444"/>
            <a:chOff x="0" y="0"/>
            <a:chExt cx="812800" cy="812800"/>
          </a:xfrm>
        </p:grpSpPr>
        <p:sp>
          <p:nvSpPr>
            <p:cNvPr id="26" name="Freeform 2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4FCDCC"/>
            </a:solidFill>
          </p:spPr>
        </p:sp>
        <p:sp>
          <p:nvSpPr>
            <p:cNvPr id="27" name="TextBox 27"/>
            <p:cNvSpPr txBox="1"/>
            <p:nvPr/>
          </p:nvSpPr>
          <p:spPr>
            <a:xfrm>
              <a:off x="0" y="165100"/>
              <a:ext cx="711200" cy="444500"/>
            </a:xfrm>
            <a:prstGeom prst="rect">
              <a:avLst/>
            </a:prstGeom>
          </p:spPr>
          <p:txBody>
            <a:bodyPr lIns="50800" tIns="50800" rIns="50800" bIns="50800" rtlCol="0" anchor="ctr"/>
            <a:lstStyle/>
            <a:p>
              <a:pPr algn="ctr">
                <a:lnSpc>
                  <a:spcPts val="2160"/>
                </a:lnSpc>
              </a:pPr>
              <a:endParaRPr/>
            </a:p>
          </p:txBody>
        </p:sp>
      </p:grpSp>
      <p:grpSp>
        <p:nvGrpSpPr>
          <p:cNvPr id="28" name="Group 28"/>
          <p:cNvGrpSpPr/>
          <p:nvPr/>
        </p:nvGrpSpPr>
        <p:grpSpPr>
          <a:xfrm rot="5400000">
            <a:off x="11381561" y="8429534"/>
            <a:ext cx="438150" cy="449444"/>
            <a:chOff x="0" y="0"/>
            <a:chExt cx="792376" cy="812800"/>
          </a:xfrm>
        </p:grpSpPr>
        <p:sp>
          <p:nvSpPr>
            <p:cNvPr id="29" name="Freeform 29"/>
            <p:cNvSpPr/>
            <p:nvPr/>
          </p:nvSpPr>
          <p:spPr>
            <a:xfrm>
              <a:off x="0" y="0"/>
              <a:ext cx="792376" cy="812800"/>
            </a:xfrm>
            <a:custGeom>
              <a:avLst/>
              <a:gdLst/>
              <a:ahLst/>
              <a:cxnLst/>
              <a:rect l="l" t="t" r="r" b="b"/>
              <a:pathLst>
                <a:path w="792376" h="812800">
                  <a:moveTo>
                    <a:pt x="792376" y="406400"/>
                  </a:moveTo>
                  <a:lnTo>
                    <a:pt x="385976" y="0"/>
                  </a:lnTo>
                  <a:lnTo>
                    <a:pt x="385976" y="203200"/>
                  </a:lnTo>
                  <a:lnTo>
                    <a:pt x="0" y="203200"/>
                  </a:lnTo>
                  <a:lnTo>
                    <a:pt x="0" y="609600"/>
                  </a:lnTo>
                  <a:lnTo>
                    <a:pt x="385976" y="609600"/>
                  </a:lnTo>
                  <a:lnTo>
                    <a:pt x="385976" y="812800"/>
                  </a:lnTo>
                  <a:lnTo>
                    <a:pt x="792376" y="406400"/>
                  </a:lnTo>
                  <a:close/>
                </a:path>
              </a:pathLst>
            </a:custGeom>
            <a:solidFill>
              <a:srgbClr val="4FCDCC"/>
            </a:solidFill>
          </p:spPr>
        </p:sp>
        <p:sp>
          <p:nvSpPr>
            <p:cNvPr id="30" name="TextBox 30"/>
            <p:cNvSpPr txBox="1"/>
            <p:nvPr/>
          </p:nvSpPr>
          <p:spPr>
            <a:xfrm>
              <a:off x="0" y="165100"/>
              <a:ext cx="690776" cy="444500"/>
            </a:xfrm>
            <a:prstGeom prst="rect">
              <a:avLst/>
            </a:prstGeom>
          </p:spPr>
          <p:txBody>
            <a:bodyPr lIns="50800" tIns="50800" rIns="50800" bIns="50800" rtlCol="0" anchor="ctr"/>
            <a:lstStyle/>
            <a:p>
              <a:pPr algn="ctr">
                <a:lnSpc>
                  <a:spcPts val="2160"/>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grpSp>
        <p:nvGrpSpPr>
          <p:cNvPr id="6" name="Group 6"/>
          <p:cNvGrpSpPr/>
          <p:nvPr/>
        </p:nvGrpSpPr>
        <p:grpSpPr>
          <a:xfrm>
            <a:off x="0" y="3"/>
            <a:ext cx="18288000" cy="667265"/>
            <a:chOff x="0" y="0"/>
            <a:chExt cx="24384000" cy="889687"/>
          </a:xfrm>
        </p:grpSpPr>
        <p:sp>
          <p:nvSpPr>
            <p:cNvPr id="7" name="Freeform 7"/>
            <p:cNvSpPr/>
            <p:nvPr/>
          </p:nvSpPr>
          <p:spPr>
            <a:xfrm>
              <a:off x="0" y="0"/>
              <a:ext cx="24384000" cy="889635"/>
            </a:xfrm>
            <a:custGeom>
              <a:avLst/>
              <a:gdLst/>
              <a:ahLst/>
              <a:cxnLst/>
              <a:rect l="l" t="t" r="r" b="b"/>
              <a:pathLst>
                <a:path w="24384000" h="889635">
                  <a:moveTo>
                    <a:pt x="0" y="0"/>
                  </a:moveTo>
                  <a:lnTo>
                    <a:pt x="24384000" y="0"/>
                  </a:lnTo>
                  <a:lnTo>
                    <a:pt x="24384000" y="889635"/>
                  </a:lnTo>
                  <a:lnTo>
                    <a:pt x="0" y="889635"/>
                  </a:lnTo>
                  <a:lnTo>
                    <a:pt x="0" y="0"/>
                  </a:lnTo>
                  <a:close/>
                </a:path>
              </a:pathLst>
            </a:custGeom>
            <a:blipFill>
              <a:blip r:embed="rId2"/>
              <a:stretch>
                <a:fillRect t="-360399" b="-360404"/>
              </a:stretch>
            </a:blipFill>
          </p:spPr>
        </p:sp>
      </p:grpSp>
      <p:grpSp>
        <p:nvGrpSpPr>
          <p:cNvPr id="8" name="Group 8"/>
          <p:cNvGrpSpPr/>
          <p:nvPr/>
        </p:nvGrpSpPr>
        <p:grpSpPr>
          <a:xfrm>
            <a:off x="0" y="3"/>
            <a:ext cx="18288000" cy="1293018"/>
            <a:chOff x="0" y="0"/>
            <a:chExt cx="24384000" cy="1724024"/>
          </a:xfrm>
        </p:grpSpPr>
        <p:sp>
          <p:nvSpPr>
            <p:cNvPr id="9" name="Freeform 9"/>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sp>
        <p:nvSpPr>
          <p:cNvPr id="10" name="Freeform 10"/>
          <p:cNvSpPr/>
          <p:nvPr/>
        </p:nvSpPr>
        <p:spPr>
          <a:xfrm>
            <a:off x="8072241" y="1293021"/>
            <a:ext cx="21811648" cy="14979620"/>
          </a:xfrm>
          <a:custGeom>
            <a:avLst/>
            <a:gdLst/>
            <a:ahLst/>
            <a:cxnLst/>
            <a:rect l="l" t="t" r="r" b="b"/>
            <a:pathLst>
              <a:path w="21811648" h="14979620">
                <a:moveTo>
                  <a:pt x="0" y="0"/>
                </a:moveTo>
                <a:lnTo>
                  <a:pt x="21811648" y="0"/>
                </a:lnTo>
                <a:lnTo>
                  <a:pt x="21811648" y="14979620"/>
                </a:lnTo>
                <a:lnTo>
                  <a:pt x="0" y="14979620"/>
                </a:lnTo>
                <a:lnTo>
                  <a:pt x="0" y="0"/>
                </a:lnTo>
                <a:close/>
              </a:path>
            </a:pathLst>
          </a:custGeom>
          <a:blipFill>
            <a:blip r:embed="rId4"/>
            <a:stretch>
              <a:fillRect t="-8768" r="-32798"/>
            </a:stretch>
          </a:blipFill>
        </p:spPr>
      </p:sp>
      <p:grpSp>
        <p:nvGrpSpPr>
          <p:cNvPr id="11" name="Group 11"/>
          <p:cNvGrpSpPr/>
          <p:nvPr/>
        </p:nvGrpSpPr>
        <p:grpSpPr>
          <a:xfrm>
            <a:off x="7034362" y="3147131"/>
            <a:ext cx="809414" cy="896541"/>
            <a:chOff x="0" y="0"/>
            <a:chExt cx="733811" cy="812800"/>
          </a:xfrm>
        </p:grpSpPr>
        <p:sp>
          <p:nvSpPr>
            <p:cNvPr id="12" name="Freeform 12"/>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13" name="TextBox 13"/>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sp>
        <p:nvSpPr>
          <p:cNvPr id="14" name="TextBox 14"/>
          <p:cNvSpPr txBox="1"/>
          <p:nvPr/>
        </p:nvSpPr>
        <p:spPr>
          <a:xfrm>
            <a:off x="7101840" y="9542145"/>
            <a:ext cx="4084320" cy="304800"/>
          </a:xfrm>
          <a:prstGeom prst="rect">
            <a:avLst/>
          </a:prstGeom>
        </p:spPr>
        <p:txBody>
          <a:bodyPr lIns="0" tIns="0" rIns="0" bIns="0" rtlCol="0" anchor="t">
            <a:spAutoFit/>
          </a:bodyPr>
          <a:lstStyle/>
          <a:p>
            <a:pPr algn="ctr">
              <a:lnSpc>
                <a:spcPts val="2160"/>
              </a:lnSpc>
            </a:pPr>
            <a:r>
              <a:rPr lang="en-US" sz="1800" spc="16">
                <a:solidFill>
                  <a:srgbClr val="898989"/>
                </a:solidFill>
                <a:latin typeface="Calibri (MS)"/>
                <a:ea typeface="Calibri (MS)"/>
                <a:cs typeface="Calibri (MS)"/>
                <a:sym typeface="Calibri (MS)"/>
              </a:rPr>
              <a:t>7</a:t>
            </a:r>
          </a:p>
        </p:txBody>
      </p:sp>
      <p:sp>
        <p:nvSpPr>
          <p:cNvPr id="15" name="TextBox 15"/>
          <p:cNvSpPr txBox="1"/>
          <p:nvPr/>
        </p:nvSpPr>
        <p:spPr>
          <a:xfrm>
            <a:off x="1327156" y="2985802"/>
            <a:ext cx="5478740" cy="1152525"/>
          </a:xfrm>
          <a:prstGeom prst="rect">
            <a:avLst/>
          </a:prstGeom>
        </p:spPr>
        <p:txBody>
          <a:bodyPr lIns="0" tIns="0" rIns="0" bIns="0" rtlCol="0" anchor="t">
            <a:spAutoFit/>
          </a:bodyPr>
          <a:lstStyle/>
          <a:p>
            <a:pPr algn="l">
              <a:lnSpc>
                <a:spcPts val="4320"/>
              </a:lnSpc>
            </a:pPr>
            <a:r>
              <a:rPr lang="en-US" sz="3600">
                <a:solidFill>
                  <a:srgbClr val="000000"/>
                </a:solidFill>
                <a:latin typeface="Calibri (MS)"/>
                <a:ea typeface="Calibri (MS)"/>
                <a:cs typeface="Calibri (MS)"/>
                <a:sym typeface="Calibri (MS)"/>
              </a:rPr>
              <a:t>Spark Session created</a:t>
            </a:r>
          </a:p>
          <a:p>
            <a:pPr algn="l">
              <a:lnSpc>
                <a:spcPts val="4320"/>
              </a:lnSpc>
              <a:spcBef>
                <a:spcPct val="0"/>
              </a:spcBef>
            </a:pPr>
            <a:r>
              <a:rPr lang="en-US" sz="3600">
                <a:solidFill>
                  <a:srgbClr val="000000"/>
                </a:solidFill>
                <a:latin typeface="Calibri (MS)"/>
                <a:ea typeface="Calibri (MS)"/>
                <a:cs typeface="Calibri (MS)"/>
                <a:sym typeface="Calibri (MS)"/>
              </a:rPr>
              <a:t>and connected to Mongo</a:t>
            </a:r>
          </a:p>
        </p:txBody>
      </p:sp>
      <p:sp>
        <p:nvSpPr>
          <p:cNvPr id="16" name="TextBox 16"/>
          <p:cNvSpPr txBox="1"/>
          <p:nvPr/>
        </p:nvSpPr>
        <p:spPr>
          <a:xfrm>
            <a:off x="2338877" y="8444694"/>
            <a:ext cx="4276385" cy="609600"/>
          </a:xfrm>
          <a:prstGeom prst="rect">
            <a:avLst/>
          </a:prstGeom>
        </p:spPr>
        <p:txBody>
          <a:bodyPr lIns="0" tIns="0" rIns="0" bIns="0" rtlCol="0" anchor="t">
            <a:spAutoFit/>
          </a:bodyPr>
          <a:lstStyle/>
          <a:p>
            <a:pPr algn="ctr">
              <a:lnSpc>
                <a:spcPts val="4320"/>
              </a:lnSpc>
              <a:spcBef>
                <a:spcPct val="0"/>
              </a:spcBef>
            </a:pPr>
            <a:r>
              <a:rPr lang="en-US" sz="3600" dirty="0">
                <a:solidFill>
                  <a:srgbClr val="000000"/>
                </a:solidFill>
                <a:latin typeface="Calibri (MS)"/>
                <a:ea typeface="Calibri (MS)"/>
                <a:cs typeface="Calibri (MS)"/>
                <a:sym typeface="Calibri (MS)"/>
              </a:rPr>
              <a:t>Dumped as HDFS</a:t>
            </a:r>
          </a:p>
        </p:txBody>
      </p:sp>
      <p:grpSp>
        <p:nvGrpSpPr>
          <p:cNvPr id="17" name="Group 17"/>
          <p:cNvGrpSpPr/>
          <p:nvPr/>
        </p:nvGrpSpPr>
        <p:grpSpPr>
          <a:xfrm>
            <a:off x="7034362" y="8334561"/>
            <a:ext cx="809414" cy="896541"/>
            <a:chOff x="0" y="0"/>
            <a:chExt cx="733811" cy="812800"/>
          </a:xfrm>
        </p:grpSpPr>
        <p:sp>
          <p:nvSpPr>
            <p:cNvPr id="18" name="Freeform 18"/>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19" name="TextBox 19"/>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grpSp>
        <p:nvGrpSpPr>
          <p:cNvPr id="20" name="Group 20"/>
          <p:cNvGrpSpPr/>
          <p:nvPr/>
        </p:nvGrpSpPr>
        <p:grpSpPr>
          <a:xfrm>
            <a:off x="7034362" y="6523536"/>
            <a:ext cx="809414" cy="896541"/>
            <a:chOff x="0" y="0"/>
            <a:chExt cx="733811" cy="812800"/>
          </a:xfrm>
        </p:grpSpPr>
        <p:sp>
          <p:nvSpPr>
            <p:cNvPr id="21" name="Freeform 21"/>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22" name="TextBox 22"/>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sp>
        <p:nvSpPr>
          <p:cNvPr id="23" name="TextBox 23"/>
          <p:cNvSpPr txBox="1"/>
          <p:nvPr/>
        </p:nvSpPr>
        <p:spPr>
          <a:xfrm>
            <a:off x="2081654" y="6633669"/>
            <a:ext cx="4712021" cy="609600"/>
          </a:xfrm>
          <a:prstGeom prst="rect">
            <a:avLst/>
          </a:prstGeom>
        </p:spPr>
        <p:txBody>
          <a:bodyPr lIns="0" tIns="0" rIns="0" bIns="0" rtlCol="0" anchor="t">
            <a:spAutoFit/>
          </a:bodyPr>
          <a:lstStyle/>
          <a:p>
            <a:pPr algn="l">
              <a:lnSpc>
                <a:spcPts val="4320"/>
              </a:lnSpc>
              <a:spcBef>
                <a:spcPct val="0"/>
              </a:spcBef>
            </a:pPr>
            <a:r>
              <a:rPr lang="en-US" sz="3600" dirty="0">
                <a:solidFill>
                  <a:srgbClr val="000000"/>
                </a:solidFill>
                <a:latin typeface="Calibri (MS)"/>
                <a:ea typeface="Calibri (MS)"/>
                <a:cs typeface="Calibri (MS)"/>
                <a:sym typeface="Calibri (MS)"/>
              </a:rPr>
              <a:t>Column is dropped</a:t>
            </a:r>
          </a:p>
        </p:txBody>
      </p:sp>
      <p:sp>
        <p:nvSpPr>
          <p:cNvPr id="24" name="TextBox 24"/>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Sample WorkFlow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8223493" y="1293021"/>
            <a:ext cx="19243537" cy="9378178"/>
          </a:xfrm>
          <a:custGeom>
            <a:avLst/>
            <a:gdLst/>
            <a:ahLst/>
            <a:cxnLst/>
            <a:rect l="l" t="t" r="r" b="b"/>
            <a:pathLst>
              <a:path w="19243537" h="9378178">
                <a:moveTo>
                  <a:pt x="0" y="0"/>
                </a:moveTo>
                <a:lnTo>
                  <a:pt x="19243537" y="0"/>
                </a:lnTo>
                <a:lnTo>
                  <a:pt x="19243537" y="9378178"/>
                </a:lnTo>
                <a:lnTo>
                  <a:pt x="0" y="9378178"/>
                </a:lnTo>
                <a:lnTo>
                  <a:pt x="0" y="0"/>
                </a:lnTo>
                <a:close/>
              </a:path>
            </a:pathLst>
          </a:custGeom>
          <a:blipFill>
            <a:blip r:embed="rId4"/>
            <a:stretch>
              <a:fillRect t="-15422"/>
            </a:stretch>
          </a:blipFill>
          <a:ln w="38100" cap="sq">
            <a:solidFill>
              <a:srgbClr val="000000"/>
            </a:solidFill>
            <a:prstDash val="solid"/>
            <a:miter/>
          </a:ln>
        </p:spPr>
      </p:sp>
      <p:sp>
        <p:nvSpPr>
          <p:cNvPr id="7" name="TextBox 7"/>
          <p:cNvSpPr txBox="1"/>
          <p:nvPr/>
        </p:nvSpPr>
        <p:spPr>
          <a:xfrm>
            <a:off x="823909" y="8032129"/>
            <a:ext cx="5827249" cy="609600"/>
          </a:xfrm>
          <a:prstGeom prst="rect">
            <a:avLst/>
          </a:prstGeom>
        </p:spPr>
        <p:txBody>
          <a:bodyPr lIns="0" tIns="0" rIns="0" bIns="0" rtlCol="0" anchor="t">
            <a:spAutoFit/>
          </a:bodyPr>
          <a:lstStyle/>
          <a:p>
            <a:pPr algn="ctr">
              <a:lnSpc>
                <a:spcPts val="4320"/>
              </a:lnSpc>
              <a:spcBef>
                <a:spcPct val="0"/>
              </a:spcBef>
            </a:pPr>
            <a:r>
              <a:rPr lang="en-US" sz="3600">
                <a:solidFill>
                  <a:srgbClr val="000000"/>
                </a:solidFill>
                <a:latin typeface="Calibri (MS)"/>
                <a:ea typeface="Calibri (MS)"/>
                <a:cs typeface="Calibri (MS)"/>
                <a:sym typeface="Calibri (MS)"/>
              </a:rPr>
              <a:t>Spark Process Completed</a:t>
            </a:r>
          </a:p>
        </p:txBody>
      </p:sp>
      <p:grpSp>
        <p:nvGrpSpPr>
          <p:cNvPr id="8" name="Group 8"/>
          <p:cNvGrpSpPr/>
          <p:nvPr/>
        </p:nvGrpSpPr>
        <p:grpSpPr>
          <a:xfrm>
            <a:off x="7070258" y="7921996"/>
            <a:ext cx="809414" cy="896541"/>
            <a:chOff x="0" y="0"/>
            <a:chExt cx="733811" cy="812800"/>
          </a:xfrm>
        </p:grpSpPr>
        <p:sp>
          <p:nvSpPr>
            <p:cNvPr id="9" name="Freeform 9"/>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10" name="TextBox 10"/>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sp>
        <p:nvSpPr>
          <p:cNvPr id="11" name="TextBox 11"/>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Sample WorkFlow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Freeform 6"/>
          <p:cNvSpPr/>
          <p:nvPr/>
        </p:nvSpPr>
        <p:spPr>
          <a:xfrm>
            <a:off x="7720565" y="1293021"/>
            <a:ext cx="25151434" cy="12492265"/>
          </a:xfrm>
          <a:custGeom>
            <a:avLst/>
            <a:gdLst/>
            <a:ahLst/>
            <a:cxnLst/>
            <a:rect l="l" t="t" r="r" b="b"/>
            <a:pathLst>
              <a:path w="25151434" h="12492265">
                <a:moveTo>
                  <a:pt x="0" y="0"/>
                </a:moveTo>
                <a:lnTo>
                  <a:pt x="25151434" y="0"/>
                </a:lnTo>
                <a:lnTo>
                  <a:pt x="25151434" y="12492265"/>
                </a:lnTo>
                <a:lnTo>
                  <a:pt x="0" y="12492265"/>
                </a:lnTo>
                <a:lnTo>
                  <a:pt x="0" y="0"/>
                </a:lnTo>
                <a:close/>
              </a:path>
            </a:pathLst>
          </a:custGeom>
          <a:blipFill>
            <a:blip r:embed="rId4"/>
            <a:stretch>
              <a:fillRect t="-13251"/>
            </a:stretch>
          </a:blipFill>
        </p:spPr>
      </p:sp>
      <p:sp>
        <p:nvSpPr>
          <p:cNvPr id="7" name="TextBox 7"/>
          <p:cNvSpPr txBox="1"/>
          <p:nvPr/>
        </p:nvSpPr>
        <p:spPr>
          <a:xfrm>
            <a:off x="667970" y="6209820"/>
            <a:ext cx="5827249" cy="1152525"/>
          </a:xfrm>
          <a:prstGeom prst="rect">
            <a:avLst/>
          </a:prstGeom>
        </p:spPr>
        <p:txBody>
          <a:bodyPr lIns="0" tIns="0" rIns="0" bIns="0" rtlCol="0" anchor="t">
            <a:spAutoFit/>
          </a:bodyPr>
          <a:lstStyle/>
          <a:p>
            <a:pPr algn="ctr">
              <a:lnSpc>
                <a:spcPts val="4320"/>
              </a:lnSpc>
              <a:spcBef>
                <a:spcPct val="0"/>
              </a:spcBef>
            </a:pPr>
            <a:r>
              <a:rPr lang="en-US" sz="3600" dirty="0">
                <a:solidFill>
                  <a:srgbClr val="000000"/>
                </a:solidFill>
                <a:latin typeface="Calibri (MS)"/>
                <a:ea typeface="Calibri (MS)"/>
                <a:cs typeface="Calibri (MS)"/>
                <a:sym typeface="Calibri (MS)"/>
              </a:rPr>
              <a:t>Final Data in Hadoop Parquet with dropped column</a:t>
            </a:r>
          </a:p>
        </p:txBody>
      </p:sp>
      <p:grpSp>
        <p:nvGrpSpPr>
          <p:cNvPr id="8" name="Group 8"/>
          <p:cNvGrpSpPr/>
          <p:nvPr/>
        </p:nvGrpSpPr>
        <p:grpSpPr>
          <a:xfrm>
            <a:off x="6698636" y="6450450"/>
            <a:ext cx="809414" cy="896541"/>
            <a:chOff x="0" y="0"/>
            <a:chExt cx="733811" cy="812800"/>
          </a:xfrm>
        </p:grpSpPr>
        <p:sp>
          <p:nvSpPr>
            <p:cNvPr id="9" name="Freeform 9"/>
            <p:cNvSpPr/>
            <p:nvPr/>
          </p:nvSpPr>
          <p:spPr>
            <a:xfrm>
              <a:off x="0" y="0"/>
              <a:ext cx="733811" cy="812800"/>
            </a:xfrm>
            <a:custGeom>
              <a:avLst/>
              <a:gdLst/>
              <a:ahLst/>
              <a:cxnLst/>
              <a:rect l="l" t="t" r="r" b="b"/>
              <a:pathLst>
                <a:path w="733811" h="812800">
                  <a:moveTo>
                    <a:pt x="733811" y="406400"/>
                  </a:moveTo>
                  <a:lnTo>
                    <a:pt x="327411" y="0"/>
                  </a:lnTo>
                  <a:lnTo>
                    <a:pt x="327411" y="203200"/>
                  </a:lnTo>
                  <a:lnTo>
                    <a:pt x="0" y="203200"/>
                  </a:lnTo>
                  <a:lnTo>
                    <a:pt x="0" y="609600"/>
                  </a:lnTo>
                  <a:lnTo>
                    <a:pt x="327411" y="609600"/>
                  </a:lnTo>
                  <a:lnTo>
                    <a:pt x="327411" y="812800"/>
                  </a:lnTo>
                  <a:lnTo>
                    <a:pt x="733811" y="406400"/>
                  </a:lnTo>
                  <a:close/>
                </a:path>
              </a:pathLst>
            </a:custGeom>
            <a:solidFill>
              <a:srgbClr val="000000"/>
            </a:solidFill>
          </p:spPr>
        </p:sp>
        <p:sp>
          <p:nvSpPr>
            <p:cNvPr id="10" name="TextBox 10"/>
            <p:cNvSpPr txBox="1"/>
            <p:nvPr/>
          </p:nvSpPr>
          <p:spPr>
            <a:xfrm>
              <a:off x="0" y="165100"/>
              <a:ext cx="632211" cy="444500"/>
            </a:xfrm>
            <a:prstGeom prst="rect">
              <a:avLst/>
            </a:prstGeom>
          </p:spPr>
          <p:txBody>
            <a:bodyPr lIns="50800" tIns="50800" rIns="50800" bIns="50800" rtlCol="0" anchor="ctr"/>
            <a:lstStyle/>
            <a:p>
              <a:pPr algn="ctr">
                <a:lnSpc>
                  <a:spcPts val="2160"/>
                </a:lnSpc>
              </a:pPr>
              <a:endParaRPr/>
            </a:p>
          </p:txBody>
        </p:sp>
      </p:grpSp>
      <p:sp>
        <p:nvSpPr>
          <p:cNvPr id="11" name="TextBox 11"/>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Sample WorkFlow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3"/>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4"/>
              <a:stretch>
                <a:fillRect t="-385" b="-382"/>
              </a:stretch>
            </a:blipFill>
          </p:spPr>
        </p:sp>
      </p:grpSp>
      <p:sp>
        <p:nvSpPr>
          <p:cNvPr id="6" name="TextBox 6"/>
          <p:cNvSpPr txBox="1"/>
          <p:nvPr/>
        </p:nvSpPr>
        <p:spPr>
          <a:xfrm>
            <a:off x="1056640" y="92898"/>
            <a:ext cx="16276320" cy="807978"/>
          </a:xfrm>
          <a:prstGeom prst="rect">
            <a:avLst/>
          </a:prstGeom>
        </p:spPr>
        <p:txBody>
          <a:bodyPr lIns="0" tIns="0" rIns="0" bIns="0" rtlCol="0" anchor="t">
            <a:spAutoFit/>
          </a:bodyPr>
          <a:lstStyle/>
          <a:p>
            <a:pPr algn="ctr">
              <a:lnSpc>
                <a:spcPts val="6480"/>
              </a:lnSpc>
            </a:pPr>
            <a:r>
              <a:rPr lang="en-US" sz="5400" b="1" dirty="0">
                <a:solidFill>
                  <a:srgbClr val="FFFFFF"/>
                </a:solidFill>
                <a:latin typeface="Calibri (MS) Bold"/>
                <a:ea typeface="Calibri (MS) Bold"/>
                <a:cs typeface="Calibri (MS) Bold"/>
                <a:sym typeface="Calibri (MS) Bold"/>
              </a:rPr>
              <a:t>System Evaluation</a:t>
            </a:r>
          </a:p>
        </p:txBody>
      </p:sp>
      <p:sp>
        <p:nvSpPr>
          <p:cNvPr id="7" name="TextBox 7"/>
          <p:cNvSpPr txBox="1"/>
          <p:nvPr/>
        </p:nvSpPr>
        <p:spPr>
          <a:xfrm>
            <a:off x="685800" y="2075595"/>
            <a:ext cx="13962812" cy="1152525"/>
          </a:xfrm>
          <a:prstGeom prst="rect">
            <a:avLst/>
          </a:prstGeom>
        </p:spPr>
        <p:txBody>
          <a:bodyPr lIns="0" tIns="0" rIns="0" bIns="0" rtlCol="0" anchor="t">
            <a:spAutoFit/>
          </a:bodyPr>
          <a:lstStyle/>
          <a:p>
            <a:pPr algn="l">
              <a:lnSpc>
                <a:spcPts val="4320"/>
              </a:lnSpc>
              <a:spcBef>
                <a:spcPct val="0"/>
              </a:spcBef>
            </a:pPr>
            <a:r>
              <a:rPr lang="en-US" sz="3600" dirty="0">
                <a:solidFill>
                  <a:srgbClr val="000000"/>
                </a:solidFill>
                <a:latin typeface="Calibri (MS)"/>
                <a:ea typeface="Calibri (MS)"/>
                <a:cs typeface="Calibri (MS)"/>
                <a:sym typeface="Calibri (MS)"/>
              </a:rPr>
              <a:t>Users can deploy pipelines efficiently within 8 to 15 minutes of accessing the form</a:t>
            </a:r>
          </a:p>
        </p:txBody>
      </p:sp>
      <p:sp>
        <p:nvSpPr>
          <p:cNvPr id="9" name="TextBox 9"/>
          <p:cNvSpPr txBox="1"/>
          <p:nvPr/>
        </p:nvSpPr>
        <p:spPr>
          <a:xfrm>
            <a:off x="685800" y="3872262"/>
            <a:ext cx="13962812" cy="1152525"/>
          </a:xfrm>
          <a:prstGeom prst="rect">
            <a:avLst/>
          </a:prstGeom>
        </p:spPr>
        <p:txBody>
          <a:bodyPr lIns="0" tIns="0" rIns="0" bIns="0" rtlCol="0" anchor="t">
            <a:spAutoFit/>
          </a:bodyPr>
          <a:lstStyle/>
          <a:p>
            <a:pPr algn="l">
              <a:lnSpc>
                <a:spcPts val="4320"/>
              </a:lnSpc>
              <a:spcBef>
                <a:spcPct val="0"/>
              </a:spcBef>
            </a:pPr>
            <a:r>
              <a:rPr lang="en-US" sz="3600" dirty="0">
                <a:solidFill>
                  <a:srgbClr val="000000"/>
                </a:solidFill>
                <a:latin typeface="Calibri (MS)"/>
                <a:ea typeface="Calibri (MS)"/>
                <a:cs typeface="Calibri (MS)"/>
                <a:sym typeface="Calibri (MS)"/>
              </a:rPr>
              <a:t>This simplifies workflow creation by removing the need for advanced configuration expertise</a:t>
            </a:r>
          </a:p>
        </p:txBody>
      </p:sp>
      <p:sp>
        <p:nvSpPr>
          <p:cNvPr id="10" name="TextBox 10"/>
          <p:cNvSpPr txBox="1"/>
          <p:nvPr/>
        </p:nvSpPr>
        <p:spPr>
          <a:xfrm>
            <a:off x="685800" y="5710587"/>
            <a:ext cx="13394917" cy="609600"/>
          </a:xfrm>
          <a:prstGeom prst="rect">
            <a:avLst/>
          </a:prstGeom>
        </p:spPr>
        <p:txBody>
          <a:bodyPr lIns="0" tIns="0" rIns="0" bIns="0" rtlCol="0" anchor="t">
            <a:spAutoFit/>
          </a:bodyPr>
          <a:lstStyle/>
          <a:p>
            <a:pPr algn="l">
              <a:lnSpc>
                <a:spcPts val="4320"/>
              </a:lnSpc>
              <a:spcBef>
                <a:spcPct val="0"/>
              </a:spcBef>
            </a:pPr>
            <a:r>
              <a:rPr lang="en-US" sz="3600" dirty="0">
                <a:solidFill>
                  <a:srgbClr val="000000"/>
                </a:solidFill>
                <a:latin typeface="Calibri (MS)"/>
                <a:ea typeface="Calibri (MS)"/>
                <a:cs typeface="Calibri (MS)"/>
                <a:sym typeface="Calibri (MS)"/>
              </a:rPr>
              <a:t>It ensures accessibility even for those with limited technical knowledge.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3999763" y="4619625"/>
            <a:ext cx="10288474" cy="933450"/>
          </a:xfrm>
          <a:prstGeom prst="rect">
            <a:avLst/>
          </a:prstGeom>
        </p:spPr>
        <p:txBody>
          <a:bodyPr lIns="0" tIns="0" rIns="0" bIns="0" rtlCol="0" anchor="t">
            <a:spAutoFit/>
          </a:bodyPr>
          <a:lstStyle/>
          <a:p>
            <a:pPr algn="ctr">
              <a:lnSpc>
                <a:spcPts val="6480"/>
              </a:lnSpc>
            </a:pPr>
            <a:r>
              <a:rPr lang="en-US" sz="5400" b="1" spc="48">
                <a:solidFill>
                  <a:srgbClr val="000000"/>
                </a:solidFill>
                <a:latin typeface="Calibri (MS) Bold"/>
                <a:ea typeface="Calibri (MS) Bold"/>
                <a:cs typeface="Calibri (MS) Bold"/>
                <a:sym typeface="Calibri (MS) Bold"/>
              </a:rPr>
              <a:t>Limitations and Improvements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3"/>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4"/>
              <a:stretch>
                <a:fillRect t="-385" b="-382"/>
              </a:stretch>
            </a:blipFill>
          </p:spPr>
        </p:sp>
      </p:grpSp>
      <p:sp>
        <p:nvSpPr>
          <p:cNvPr id="8" name="TextBox 8"/>
          <p:cNvSpPr txBox="1"/>
          <p:nvPr/>
        </p:nvSpPr>
        <p:spPr>
          <a:xfrm>
            <a:off x="1023417" y="263072"/>
            <a:ext cx="16276320" cy="807978"/>
          </a:xfrm>
          <a:prstGeom prst="rect">
            <a:avLst/>
          </a:prstGeom>
        </p:spPr>
        <p:txBody>
          <a:bodyPr lIns="0" tIns="0" rIns="0" bIns="0" rtlCol="0" anchor="t">
            <a:spAutoFit/>
          </a:bodyPr>
          <a:lstStyle/>
          <a:p>
            <a:pPr algn="ctr">
              <a:lnSpc>
                <a:spcPts val="6480"/>
              </a:lnSpc>
            </a:pPr>
            <a:r>
              <a:rPr lang="en-US" sz="5400" b="1" dirty="0">
                <a:solidFill>
                  <a:srgbClr val="FFFFFF"/>
                </a:solidFill>
                <a:latin typeface="Calibri (MS) Bold"/>
                <a:ea typeface="Calibri (MS) Bold"/>
                <a:cs typeface="Calibri (MS) Bold"/>
                <a:sym typeface="Calibri (MS) Bold"/>
              </a:rPr>
              <a:t>Project Achievements</a:t>
            </a:r>
          </a:p>
        </p:txBody>
      </p:sp>
      <p:sp>
        <p:nvSpPr>
          <p:cNvPr id="16" name="TextBox 6">
            <a:extLst>
              <a:ext uri="{FF2B5EF4-FFF2-40B4-BE49-F238E27FC236}">
                <a16:creationId xmlns:a16="http://schemas.microsoft.com/office/drawing/2014/main" id="{5F57FFF6-90F3-4E67-822D-1754D2E2B1EF}"/>
              </a:ext>
            </a:extLst>
          </p:cNvPr>
          <p:cNvSpPr txBox="1"/>
          <p:nvPr/>
        </p:nvSpPr>
        <p:spPr>
          <a:xfrm>
            <a:off x="877192" y="2080856"/>
            <a:ext cx="2727821" cy="593176"/>
          </a:xfrm>
          <a:prstGeom prst="rect">
            <a:avLst/>
          </a:prstGeom>
        </p:spPr>
        <p:txBody>
          <a:bodyPr lIns="0" tIns="0" rIns="0" bIns="0" rtlCol="0" anchor="t">
            <a:spAutoFit/>
          </a:bodyPr>
          <a:lstStyle/>
          <a:p>
            <a:pPr>
              <a:lnSpc>
                <a:spcPts val="4920"/>
              </a:lnSpc>
            </a:pPr>
            <a:r>
              <a:rPr lang="en-US" sz="3600" spc="36" dirty="0">
                <a:solidFill>
                  <a:srgbClr val="000000"/>
                </a:solidFill>
                <a:latin typeface="Calibri (MS)"/>
                <a:ea typeface="Calibri (MS)"/>
                <a:cs typeface="Calibri (MS)"/>
                <a:sym typeface="Calibri (MS)"/>
              </a:rPr>
              <a:t>Data Types</a:t>
            </a:r>
          </a:p>
        </p:txBody>
      </p:sp>
      <p:sp>
        <p:nvSpPr>
          <p:cNvPr id="17" name="TextBox 7">
            <a:extLst>
              <a:ext uri="{FF2B5EF4-FFF2-40B4-BE49-F238E27FC236}">
                <a16:creationId xmlns:a16="http://schemas.microsoft.com/office/drawing/2014/main" id="{71D3EB90-BCCF-4238-B643-02990F281077}"/>
              </a:ext>
            </a:extLst>
          </p:cNvPr>
          <p:cNvSpPr txBox="1"/>
          <p:nvPr/>
        </p:nvSpPr>
        <p:spPr>
          <a:xfrm>
            <a:off x="877193" y="2988514"/>
            <a:ext cx="1866008"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1. Structured </a:t>
            </a:r>
          </a:p>
        </p:txBody>
      </p:sp>
      <p:sp>
        <p:nvSpPr>
          <p:cNvPr id="18" name="TextBox 8">
            <a:extLst>
              <a:ext uri="{FF2B5EF4-FFF2-40B4-BE49-F238E27FC236}">
                <a16:creationId xmlns:a16="http://schemas.microsoft.com/office/drawing/2014/main" id="{9DEE8A9E-1390-454A-9D3A-6703E40BFC99}"/>
              </a:ext>
            </a:extLst>
          </p:cNvPr>
          <p:cNvSpPr txBox="1"/>
          <p:nvPr/>
        </p:nvSpPr>
        <p:spPr>
          <a:xfrm>
            <a:off x="877193" y="4449166"/>
            <a:ext cx="2475608"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3. Semi-structured</a:t>
            </a:r>
          </a:p>
        </p:txBody>
      </p:sp>
      <p:sp>
        <p:nvSpPr>
          <p:cNvPr id="19" name="TextBox 9">
            <a:extLst>
              <a:ext uri="{FF2B5EF4-FFF2-40B4-BE49-F238E27FC236}">
                <a16:creationId xmlns:a16="http://schemas.microsoft.com/office/drawing/2014/main" id="{6910DB56-BF77-4EA6-8EEB-F69E55672DE3}"/>
              </a:ext>
            </a:extLst>
          </p:cNvPr>
          <p:cNvSpPr txBox="1"/>
          <p:nvPr/>
        </p:nvSpPr>
        <p:spPr>
          <a:xfrm>
            <a:off x="890445" y="3731203"/>
            <a:ext cx="2233755"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2. Unstructured</a:t>
            </a:r>
          </a:p>
        </p:txBody>
      </p:sp>
      <p:sp>
        <p:nvSpPr>
          <p:cNvPr id="20" name="TextBox 10">
            <a:extLst>
              <a:ext uri="{FF2B5EF4-FFF2-40B4-BE49-F238E27FC236}">
                <a16:creationId xmlns:a16="http://schemas.microsoft.com/office/drawing/2014/main" id="{8EE3F407-9922-418A-9697-D247B0800C70}"/>
              </a:ext>
            </a:extLst>
          </p:cNvPr>
          <p:cNvSpPr txBox="1"/>
          <p:nvPr/>
        </p:nvSpPr>
        <p:spPr>
          <a:xfrm>
            <a:off x="854001" y="5074154"/>
            <a:ext cx="3717999"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4. Any combination of these</a:t>
            </a:r>
          </a:p>
        </p:txBody>
      </p:sp>
      <p:sp>
        <p:nvSpPr>
          <p:cNvPr id="26" name="TextBox 6">
            <a:extLst>
              <a:ext uri="{FF2B5EF4-FFF2-40B4-BE49-F238E27FC236}">
                <a16:creationId xmlns:a16="http://schemas.microsoft.com/office/drawing/2014/main" id="{6762E95A-FC06-4457-A3DC-323991E5F775}"/>
              </a:ext>
            </a:extLst>
          </p:cNvPr>
          <p:cNvSpPr txBox="1"/>
          <p:nvPr/>
        </p:nvSpPr>
        <p:spPr>
          <a:xfrm>
            <a:off x="5414366" y="2079199"/>
            <a:ext cx="2727821" cy="593176"/>
          </a:xfrm>
          <a:prstGeom prst="rect">
            <a:avLst/>
          </a:prstGeom>
        </p:spPr>
        <p:txBody>
          <a:bodyPr lIns="0" tIns="0" rIns="0" bIns="0" rtlCol="0" anchor="t">
            <a:spAutoFit/>
          </a:bodyPr>
          <a:lstStyle/>
          <a:p>
            <a:pPr>
              <a:lnSpc>
                <a:spcPts val="4920"/>
              </a:lnSpc>
            </a:pPr>
            <a:r>
              <a:rPr lang="en-US" sz="3600" spc="36" dirty="0">
                <a:solidFill>
                  <a:srgbClr val="000000"/>
                </a:solidFill>
                <a:latin typeface="Calibri (MS)"/>
                <a:ea typeface="Calibri (MS)"/>
                <a:cs typeface="Calibri (MS)"/>
                <a:sym typeface="Calibri (MS)"/>
              </a:rPr>
              <a:t>Data Velocity</a:t>
            </a:r>
          </a:p>
        </p:txBody>
      </p:sp>
      <p:sp>
        <p:nvSpPr>
          <p:cNvPr id="27" name="TextBox 7">
            <a:extLst>
              <a:ext uri="{FF2B5EF4-FFF2-40B4-BE49-F238E27FC236}">
                <a16:creationId xmlns:a16="http://schemas.microsoft.com/office/drawing/2014/main" id="{48B3F94E-4D6B-49EA-A690-B9ED190C8BD7}"/>
              </a:ext>
            </a:extLst>
          </p:cNvPr>
          <p:cNvSpPr txBox="1"/>
          <p:nvPr/>
        </p:nvSpPr>
        <p:spPr>
          <a:xfrm>
            <a:off x="5414367" y="2986857"/>
            <a:ext cx="1866008"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1. Batch  </a:t>
            </a:r>
          </a:p>
        </p:txBody>
      </p:sp>
      <p:sp>
        <p:nvSpPr>
          <p:cNvPr id="29" name="TextBox 9">
            <a:extLst>
              <a:ext uri="{FF2B5EF4-FFF2-40B4-BE49-F238E27FC236}">
                <a16:creationId xmlns:a16="http://schemas.microsoft.com/office/drawing/2014/main" id="{1FC5970A-AF75-4F5D-BA7E-9DE3DDCFC7E7}"/>
              </a:ext>
            </a:extLst>
          </p:cNvPr>
          <p:cNvSpPr txBox="1"/>
          <p:nvPr/>
        </p:nvSpPr>
        <p:spPr>
          <a:xfrm>
            <a:off x="5427619" y="3729546"/>
            <a:ext cx="2233755"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2. Streaming</a:t>
            </a:r>
          </a:p>
        </p:txBody>
      </p:sp>
      <p:sp>
        <p:nvSpPr>
          <p:cNvPr id="31" name="TextBox 6">
            <a:extLst>
              <a:ext uri="{FF2B5EF4-FFF2-40B4-BE49-F238E27FC236}">
                <a16:creationId xmlns:a16="http://schemas.microsoft.com/office/drawing/2014/main" id="{5E27FE40-48B1-48F9-BACA-22EB4575BE98}"/>
              </a:ext>
            </a:extLst>
          </p:cNvPr>
          <p:cNvSpPr txBox="1"/>
          <p:nvPr/>
        </p:nvSpPr>
        <p:spPr>
          <a:xfrm>
            <a:off x="9278350" y="2079199"/>
            <a:ext cx="2727821" cy="593176"/>
          </a:xfrm>
          <a:prstGeom prst="rect">
            <a:avLst/>
          </a:prstGeom>
        </p:spPr>
        <p:txBody>
          <a:bodyPr lIns="0" tIns="0" rIns="0" bIns="0" rtlCol="0" anchor="t">
            <a:spAutoFit/>
          </a:bodyPr>
          <a:lstStyle/>
          <a:p>
            <a:pPr>
              <a:lnSpc>
                <a:spcPts val="4920"/>
              </a:lnSpc>
            </a:pPr>
            <a:r>
              <a:rPr lang="en-US" sz="3600" spc="36" dirty="0">
                <a:solidFill>
                  <a:srgbClr val="000000"/>
                </a:solidFill>
                <a:latin typeface="Calibri (MS)"/>
                <a:ea typeface="Calibri (MS)"/>
                <a:cs typeface="Calibri (MS)"/>
                <a:sym typeface="Calibri (MS)"/>
              </a:rPr>
              <a:t>Tools</a:t>
            </a:r>
          </a:p>
        </p:txBody>
      </p:sp>
      <p:sp>
        <p:nvSpPr>
          <p:cNvPr id="32" name="TextBox 7">
            <a:extLst>
              <a:ext uri="{FF2B5EF4-FFF2-40B4-BE49-F238E27FC236}">
                <a16:creationId xmlns:a16="http://schemas.microsoft.com/office/drawing/2014/main" id="{1793AC04-A044-469E-8982-246FFB57233A}"/>
              </a:ext>
            </a:extLst>
          </p:cNvPr>
          <p:cNvSpPr txBox="1"/>
          <p:nvPr/>
        </p:nvSpPr>
        <p:spPr>
          <a:xfrm>
            <a:off x="9194250" y="2790901"/>
            <a:ext cx="1866008"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1. Storage </a:t>
            </a:r>
          </a:p>
        </p:txBody>
      </p:sp>
      <p:sp>
        <p:nvSpPr>
          <p:cNvPr id="33" name="TextBox 8">
            <a:extLst>
              <a:ext uri="{FF2B5EF4-FFF2-40B4-BE49-F238E27FC236}">
                <a16:creationId xmlns:a16="http://schemas.microsoft.com/office/drawing/2014/main" id="{731D41EE-1A69-4A69-B5C2-4194B6594591}"/>
              </a:ext>
            </a:extLst>
          </p:cNvPr>
          <p:cNvSpPr txBox="1"/>
          <p:nvPr/>
        </p:nvSpPr>
        <p:spPr>
          <a:xfrm>
            <a:off x="9127435" y="8926948"/>
            <a:ext cx="2475608"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5. Visualization</a:t>
            </a:r>
          </a:p>
        </p:txBody>
      </p:sp>
      <p:sp>
        <p:nvSpPr>
          <p:cNvPr id="34" name="TextBox 9">
            <a:extLst>
              <a:ext uri="{FF2B5EF4-FFF2-40B4-BE49-F238E27FC236}">
                <a16:creationId xmlns:a16="http://schemas.microsoft.com/office/drawing/2014/main" id="{8535028D-6542-4090-A65F-9D1DAEE24D82}"/>
              </a:ext>
            </a:extLst>
          </p:cNvPr>
          <p:cNvSpPr txBox="1"/>
          <p:nvPr/>
        </p:nvSpPr>
        <p:spPr>
          <a:xfrm>
            <a:off x="9181455" y="5536707"/>
            <a:ext cx="2233755"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2. Processing</a:t>
            </a:r>
          </a:p>
        </p:txBody>
      </p:sp>
      <p:sp>
        <p:nvSpPr>
          <p:cNvPr id="36" name="TextBox 7">
            <a:extLst>
              <a:ext uri="{FF2B5EF4-FFF2-40B4-BE49-F238E27FC236}">
                <a16:creationId xmlns:a16="http://schemas.microsoft.com/office/drawing/2014/main" id="{7D4522AA-8CBD-4187-9A3D-EF419F89F360}"/>
              </a:ext>
            </a:extLst>
          </p:cNvPr>
          <p:cNvSpPr txBox="1"/>
          <p:nvPr/>
        </p:nvSpPr>
        <p:spPr>
          <a:xfrm>
            <a:off x="9625155" y="3343425"/>
            <a:ext cx="1866008" cy="2547108"/>
          </a:xfrm>
          <a:prstGeom prst="rect">
            <a:avLst/>
          </a:prstGeom>
        </p:spPr>
        <p:txBody>
          <a:bodyPr wrap="square" lIns="0" tIns="0" rIns="0" bIns="0" rtlCol="0" anchor="t">
            <a:spAutoFit/>
          </a:bodyPr>
          <a:lstStyle/>
          <a:p>
            <a:pPr>
              <a:lnSpc>
                <a:spcPct val="150000"/>
              </a:lnSpc>
            </a:pPr>
            <a:r>
              <a:rPr lang="en-US" sz="1600" spc="36" dirty="0">
                <a:solidFill>
                  <a:srgbClr val="000000"/>
                </a:solidFill>
                <a:latin typeface="Calibri (MS)"/>
                <a:ea typeface="Calibri (MS)"/>
                <a:cs typeface="Calibri (MS)"/>
                <a:sym typeface="Calibri (MS)"/>
              </a:rPr>
              <a:t>PostgreSQL</a:t>
            </a:r>
          </a:p>
          <a:p>
            <a:pPr>
              <a:lnSpc>
                <a:spcPct val="150000"/>
              </a:lnSpc>
            </a:pPr>
            <a:r>
              <a:rPr lang="en-US" sz="1600" spc="36" dirty="0">
                <a:solidFill>
                  <a:srgbClr val="000000"/>
                </a:solidFill>
                <a:latin typeface="Calibri (MS)"/>
                <a:ea typeface="Calibri (MS)"/>
                <a:cs typeface="Calibri (MS)"/>
                <a:sym typeface="Calibri (MS)"/>
              </a:rPr>
              <a:t>MySQL</a:t>
            </a:r>
          </a:p>
          <a:p>
            <a:pPr>
              <a:lnSpc>
                <a:spcPct val="150000"/>
              </a:lnSpc>
            </a:pPr>
            <a:r>
              <a:rPr lang="en-US" sz="1600" spc="36" dirty="0">
                <a:solidFill>
                  <a:srgbClr val="000000"/>
                </a:solidFill>
                <a:latin typeface="Calibri (MS)"/>
                <a:ea typeface="Calibri (MS)"/>
                <a:cs typeface="Calibri (MS)"/>
                <a:sym typeface="Calibri (MS)"/>
              </a:rPr>
              <a:t>MongoDB</a:t>
            </a:r>
          </a:p>
          <a:p>
            <a:pPr>
              <a:lnSpc>
                <a:spcPct val="150000"/>
              </a:lnSpc>
            </a:pPr>
            <a:r>
              <a:rPr lang="en-US" sz="1600" spc="36" dirty="0">
                <a:solidFill>
                  <a:srgbClr val="000000"/>
                </a:solidFill>
                <a:latin typeface="Calibri (MS)"/>
                <a:ea typeface="Calibri (MS)"/>
                <a:cs typeface="Calibri (MS)"/>
                <a:sym typeface="Calibri (MS)"/>
              </a:rPr>
              <a:t>Cassandra</a:t>
            </a:r>
          </a:p>
          <a:p>
            <a:pPr>
              <a:lnSpc>
                <a:spcPct val="150000"/>
              </a:lnSpc>
            </a:pPr>
            <a:r>
              <a:rPr lang="en-US" sz="1600" spc="36" dirty="0">
                <a:solidFill>
                  <a:srgbClr val="000000"/>
                </a:solidFill>
                <a:latin typeface="Calibri (MS)"/>
                <a:ea typeface="Calibri (MS)"/>
                <a:cs typeface="Calibri (MS)"/>
                <a:sym typeface="Calibri (MS)"/>
              </a:rPr>
              <a:t>Hadoop</a:t>
            </a:r>
          </a:p>
          <a:p>
            <a:pPr>
              <a:lnSpc>
                <a:spcPct val="150000"/>
              </a:lnSpc>
            </a:pPr>
            <a:r>
              <a:rPr lang="en-US" sz="1600" spc="36" dirty="0">
                <a:solidFill>
                  <a:srgbClr val="000000"/>
                </a:solidFill>
                <a:latin typeface="Calibri (MS)"/>
                <a:ea typeface="Calibri (MS)"/>
                <a:cs typeface="Calibri (MS)"/>
                <a:sym typeface="Calibri (MS)"/>
              </a:rPr>
              <a:t>Neo4j</a:t>
            </a:r>
          </a:p>
          <a:p>
            <a:pPr>
              <a:lnSpc>
                <a:spcPct val="150000"/>
              </a:lnSpc>
            </a:pPr>
            <a:endParaRPr lang="en-US" sz="1600" spc="36" dirty="0">
              <a:solidFill>
                <a:srgbClr val="000000"/>
              </a:solidFill>
              <a:latin typeface="Calibri (MS)"/>
              <a:ea typeface="Calibri (MS)"/>
              <a:cs typeface="Calibri (MS)"/>
              <a:sym typeface="Calibri (MS)"/>
            </a:endParaRPr>
          </a:p>
        </p:txBody>
      </p:sp>
      <p:sp>
        <p:nvSpPr>
          <p:cNvPr id="37" name="TextBox 7">
            <a:extLst>
              <a:ext uri="{FF2B5EF4-FFF2-40B4-BE49-F238E27FC236}">
                <a16:creationId xmlns:a16="http://schemas.microsoft.com/office/drawing/2014/main" id="{AD62EDC6-2563-442E-B362-A5FF6D622BD6}"/>
              </a:ext>
            </a:extLst>
          </p:cNvPr>
          <p:cNvSpPr txBox="1"/>
          <p:nvPr/>
        </p:nvSpPr>
        <p:spPr>
          <a:xfrm>
            <a:off x="9692691" y="6105270"/>
            <a:ext cx="1866008" cy="700448"/>
          </a:xfrm>
          <a:prstGeom prst="rect">
            <a:avLst/>
          </a:prstGeom>
        </p:spPr>
        <p:txBody>
          <a:bodyPr wrap="square" lIns="0" tIns="0" rIns="0" bIns="0" rtlCol="0" anchor="t">
            <a:spAutoFit/>
          </a:bodyPr>
          <a:lstStyle/>
          <a:p>
            <a:pPr>
              <a:lnSpc>
                <a:spcPct val="150000"/>
              </a:lnSpc>
            </a:pPr>
            <a:r>
              <a:rPr lang="en-US" sz="1600" spc="36" dirty="0">
                <a:solidFill>
                  <a:srgbClr val="000000"/>
                </a:solidFill>
                <a:latin typeface="Calibri (MS)"/>
                <a:ea typeface="Calibri (MS)"/>
                <a:cs typeface="Calibri (MS)"/>
                <a:sym typeface="Calibri (MS)"/>
              </a:rPr>
              <a:t>Apache </a:t>
            </a:r>
            <a:r>
              <a:rPr lang="en-US" sz="1600" spc="36" dirty="0" err="1">
                <a:solidFill>
                  <a:srgbClr val="000000"/>
                </a:solidFill>
                <a:latin typeface="Calibri (MS)"/>
                <a:ea typeface="Calibri (MS)"/>
                <a:cs typeface="Calibri (MS)"/>
                <a:sym typeface="Calibri (MS)"/>
              </a:rPr>
              <a:t>Flink</a:t>
            </a:r>
            <a:endParaRPr lang="en-US" sz="1600" spc="36" dirty="0">
              <a:solidFill>
                <a:srgbClr val="000000"/>
              </a:solidFill>
              <a:latin typeface="Calibri (MS)"/>
              <a:ea typeface="Calibri (MS)"/>
              <a:cs typeface="Calibri (MS)"/>
              <a:sym typeface="Calibri (MS)"/>
            </a:endParaRPr>
          </a:p>
          <a:p>
            <a:pPr>
              <a:lnSpc>
                <a:spcPct val="150000"/>
              </a:lnSpc>
            </a:pPr>
            <a:r>
              <a:rPr lang="en-US" sz="1600" spc="36" dirty="0">
                <a:solidFill>
                  <a:srgbClr val="000000"/>
                </a:solidFill>
                <a:latin typeface="Calibri (MS)"/>
                <a:ea typeface="Calibri (MS)"/>
                <a:cs typeface="Calibri (MS)"/>
                <a:sym typeface="Calibri (MS)"/>
              </a:rPr>
              <a:t>Apache Spark</a:t>
            </a:r>
          </a:p>
        </p:txBody>
      </p:sp>
      <p:sp>
        <p:nvSpPr>
          <p:cNvPr id="38" name="TextBox 9">
            <a:extLst>
              <a:ext uri="{FF2B5EF4-FFF2-40B4-BE49-F238E27FC236}">
                <a16:creationId xmlns:a16="http://schemas.microsoft.com/office/drawing/2014/main" id="{A446D4FC-0E5D-4F35-9A7B-F79021157C69}"/>
              </a:ext>
            </a:extLst>
          </p:cNvPr>
          <p:cNvSpPr txBox="1"/>
          <p:nvPr/>
        </p:nvSpPr>
        <p:spPr>
          <a:xfrm>
            <a:off x="9181455" y="6710713"/>
            <a:ext cx="2233755"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3. Ingestion</a:t>
            </a:r>
          </a:p>
        </p:txBody>
      </p:sp>
      <p:sp>
        <p:nvSpPr>
          <p:cNvPr id="39" name="TextBox 7">
            <a:extLst>
              <a:ext uri="{FF2B5EF4-FFF2-40B4-BE49-F238E27FC236}">
                <a16:creationId xmlns:a16="http://schemas.microsoft.com/office/drawing/2014/main" id="{11FA55F2-6E5C-4EE1-B31B-3D57453C4931}"/>
              </a:ext>
            </a:extLst>
          </p:cNvPr>
          <p:cNvSpPr txBox="1"/>
          <p:nvPr/>
        </p:nvSpPr>
        <p:spPr>
          <a:xfrm>
            <a:off x="9772302" y="7263237"/>
            <a:ext cx="1866008" cy="700448"/>
          </a:xfrm>
          <a:prstGeom prst="rect">
            <a:avLst/>
          </a:prstGeom>
        </p:spPr>
        <p:txBody>
          <a:bodyPr wrap="square" lIns="0" tIns="0" rIns="0" bIns="0" rtlCol="0" anchor="t">
            <a:spAutoFit/>
          </a:bodyPr>
          <a:lstStyle/>
          <a:p>
            <a:pPr>
              <a:lnSpc>
                <a:spcPct val="150000"/>
              </a:lnSpc>
            </a:pPr>
            <a:r>
              <a:rPr lang="en-US" sz="1600" spc="36" dirty="0">
                <a:solidFill>
                  <a:srgbClr val="000000"/>
                </a:solidFill>
                <a:latin typeface="Calibri (MS)"/>
                <a:ea typeface="Calibri (MS)"/>
                <a:cs typeface="Calibri (MS)"/>
                <a:sym typeface="Calibri (MS)"/>
              </a:rPr>
              <a:t>Apache Kafka</a:t>
            </a:r>
          </a:p>
          <a:p>
            <a:pPr>
              <a:lnSpc>
                <a:spcPct val="150000"/>
              </a:lnSpc>
            </a:pPr>
            <a:r>
              <a:rPr lang="en-US" sz="1600" spc="36" dirty="0" err="1">
                <a:solidFill>
                  <a:srgbClr val="000000"/>
                </a:solidFill>
                <a:latin typeface="Calibri (MS)"/>
                <a:ea typeface="Calibri (MS)"/>
                <a:cs typeface="Calibri (MS)"/>
                <a:sym typeface="Calibri (MS)"/>
              </a:rPr>
              <a:t>NiFi</a:t>
            </a:r>
            <a:endParaRPr lang="en-US" sz="1600" spc="36" dirty="0">
              <a:solidFill>
                <a:srgbClr val="000000"/>
              </a:solidFill>
              <a:latin typeface="Calibri (MS)"/>
              <a:ea typeface="Calibri (MS)"/>
              <a:cs typeface="Calibri (MS)"/>
              <a:sym typeface="Calibri (MS)"/>
            </a:endParaRPr>
          </a:p>
        </p:txBody>
      </p:sp>
      <p:sp>
        <p:nvSpPr>
          <p:cNvPr id="40" name="TextBox 9">
            <a:extLst>
              <a:ext uri="{FF2B5EF4-FFF2-40B4-BE49-F238E27FC236}">
                <a16:creationId xmlns:a16="http://schemas.microsoft.com/office/drawing/2014/main" id="{FB37CAB6-2CAA-482A-8056-A54C33194F6F}"/>
              </a:ext>
            </a:extLst>
          </p:cNvPr>
          <p:cNvSpPr txBox="1"/>
          <p:nvPr/>
        </p:nvSpPr>
        <p:spPr>
          <a:xfrm>
            <a:off x="9181455" y="7862912"/>
            <a:ext cx="2233755"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4. Orchestration</a:t>
            </a:r>
          </a:p>
        </p:txBody>
      </p:sp>
      <p:sp>
        <p:nvSpPr>
          <p:cNvPr id="41" name="TextBox 7">
            <a:extLst>
              <a:ext uri="{FF2B5EF4-FFF2-40B4-BE49-F238E27FC236}">
                <a16:creationId xmlns:a16="http://schemas.microsoft.com/office/drawing/2014/main" id="{BA988AC0-F457-4534-B39D-EF337C330415}"/>
              </a:ext>
            </a:extLst>
          </p:cNvPr>
          <p:cNvSpPr txBox="1"/>
          <p:nvPr/>
        </p:nvSpPr>
        <p:spPr>
          <a:xfrm>
            <a:off x="9692691" y="8415436"/>
            <a:ext cx="1866008" cy="700448"/>
          </a:xfrm>
          <a:prstGeom prst="rect">
            <a:avLst/>
          </a:prstGeom>
        </p:spPr>
        <p:txBody>
          <a:bodyPr wrap="square" lIns="0" tIns="0" rIns="0" bIns="0" rtlCol="0" anchor="t">
            <a:spAutoFit/>
          </a:bodyPr>
          <a:lstStyle/>
          <a:p>
            <a:pPr>
              <a:lnSpc>
                <a:spcPct val="150000"/>
              </a:lnSpc>
            </a:pPr>
            <a:r>
              <a:rPr lang="en-US" sz="1600" spc="36" dirty="0">
                <a:solidFill>
                  <a:srgbClr val="000000"/>
                </a:solidFill>
                <a:latin typeface="Calibri (MS)"/>
                <a:ea typeface="Calibri (MS)"/>
                <a:cs typeface="Calibri (MS)"/>
                <a:sym typeface="Calibri (MS)"/>
              </a:rPr>
              <a:t>Airflow</a:t>
            </a:r>
          </a:p>
          <a:p>
            <a:pPr>
              <a:lnSpc>
                <a:spcPct val="150000"/>
              </a:lnSpc>
            </a:pPr>
            <a:r>
              <a:rPr lang="en-US" sz="1600" spc="36" dirty="0">
                <a:solidFill>
                  <a:srgbClr val="000000"/>
                </a:solidFill>
                <a:latin typeface="Calibri (MS)"/>
                <a:ea typeface="Calibri (MS)"/>
                <a:cs typeface="Calibri (MS)"/>
                <a:sym typeface="Calibri (MS)"/>
              </a:rPr>
              <a:t>Prefect</a:t>
            </a:r>
          </a:p>
        </p:txBody>
      </p:sp>
      <p:sp>
        <p:nvSpPr>
          <p:cNvPr id="42" name="TextBox 7">
            <a:extLst>
              <a:ext uri="{FF2B5EF4-FFF2-40B4-BE49-F238E27FC236}">
                <a16:creationId xmlns:a16="http://schemas.microsoft.com/office/drawing/2014/main" id="{3E86A018-9C6F-43E6-86E1-026CC33F3809}"/>
              </a:ext>
            </a:extLst>
          </p:cNvPr>
          <p:cNvSpPr txBox="1"/>
          <p:nvPr/>
        </p:nvSpPr>
        <p:spPr>
          <a:xfrm>
            <a:off x="9692691" y="9461838"/>
            <a:ext cx="1866008" cy="331116"/>
          </a:xfrm>
          <a:prstGeom prst="rect">
            <a:avLst/>
          </a:prstGeom>
        </p:spPr>
        <p:txBody>
          <a:bodyPr wrap="square" lIns="0" tIns="0" rIns="0" bIns="0" rtlCol="0" anchor="t">
            <a:spAutoFit/>
          </a:bodyPr>
          <a:lstStyle/>
          <a:p>
            <a:pPr>
              <a:lnSpc>
                <a:spcPct val="150000"/>
              </a:lnSpc>
            </a:pPr>
            <a:r>
              <a:rPr lang="en-US" sz="1600" spc="36" dirty="0">
                <a:solidFill>
                  <a:srgbClr val="000000"/>
                </a:solidFill>
                <a:latin typeface="Calibri (MS)"/>
                <a:ea typeface="Calibri (MS)"/>
                <a:cs typeface="Calibri (MS)"/>
                <a:sym typeface="Calibri (MS)"/>
              </a:rPr>
              <a:t>Superset</a:t>
            </a:r>
          </a:p>
        </p:txBody>
      </p:sp>
      <p:sp>
        <p:nvSpPr>
          <p:cNvPr id="43" name="TextBox 6">
            <a:extLst>
              <a:ext uri="{FF2B5EF4-FFF2-40B4-BE49-F238E27FC236}">
                <a16:creationId xmlns:a16="http://schemas.microsoft.com/office/drawing/2014/main" id="{AA029040-D9D4-42AA-AF3D-637D19C86C56}"/>
              </a:ext>
            </a:extLst>
          </p:cNvPr>
          <p:cNvSpPr txBox="1"/>
          <p:nvPr/>
        </p:nvSpPr>
        <p:spPr>
          <a:xfrm>
            <a:off x="12649200" y="2075147"/>
            <a:ext cx="2727821" cy="593176"/>
          </a:xfrm>
          <a:prstGeom prst="rect">
            <a:avLst/>
          </a:prstGeom>
        </p:spPr>
        <p:txBody>
          <a:bodyPr lIns="0" tIns="0" rIns="0" bIns="0" rtlCol="0" anchor="t">
            <a:spAutoFit/>
          </a:bodyPr>
          <a:lstStyle/>
          <a:p>
            <a:pPr>
              <a:lnSpc>
                <a:spcPts val="4920"/>
              </a:lnSpc>
            </a:pPr>
            <a:r>
              <a:rPr lang="en-US" sz="3600" spc="36" dirty="0">
                <a:solidFill>
                  <a:srgbClr val="000000"/>
                </a:solidFill>
                <a:latin typeface="Calibri (MS)"/>
                <a:ea typeface="Calibri (MS)"/>
                <a:cs typeface="Calibri (MS)"/>
                <a:sym typeface="Calibri (MS)"/>
              </a:rPr>
              <a:t>Use Case</a:t>
            </a:r>
          </a:p>
        </p:txBody>
      </p:sp>
      <p:sp>
        <p:nvSpPr>
          <p:cNvPr id="44" name="TextBox 7">
            <a:extLst>
              <a:ext uri="{FF2B5EF4-FFF2-40B4-BE49-F238E27FC236}">
                <a16:creationId xmlns:a16="http://schemas.microsoft.com/office/drawing/2014/main" id="{7D802853-0E61-424C-B8F9-1246167C29B2}"/>
              </a:ext>
            </a:extLst>
          </p:cNvPr>
          <p:cNvSpPr txBox="1"/>
          <p:nvPr/>
        </p:nvSpPr>
        <p:spPr>
          <a:xfrm>
            <a:off x="12798420" y="2966263"/>
            <a:ext cx="1866008"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1. Storage  </a:t>
            </a:r>
          </a:p>
        </p:txBody>
      </p:sp>
      <p:sp>
        <p:nvSpPr>
          <p:cNvPr id="45" name="TextBox 9">
            <a:extLst>
              <a:ext uri="{FF2B5EF4-FFF2-40B4-BE49-F238E27FC236}">
                <a16:creationId xmlns:a16="http://schemas.microsoft.com/office/drawing/2014/main" id="{7D2A3EFC-607E-4A65-92D2-CD1024EE6E11}"/>
              </a:ext>
            </a:extLst>
          </p:cNvPr>
          <p:cNvSpPr txBox="1"/>
          <p:nvPr/>
        </p:nvSpPr>
        <p:spPr>
          <a:xfrm>
            <a:off x="12811672" y="3708952"/>
            <a:ext cx="2233755"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2. Analytics</a:t>
            </a:r>
          </a:p>
        </p:txBody>
      </p:sp>
      <p:sp>
        <p:nvSpPr>
          <p:cNvPr id="50" name="TextBox 9">
            <a:extLst>
              <a:ext uri="{FF2B5EF4-FFF2-40B4-BE49-F238E27FC236}">
                <a16:creationId xmlns:a16="http://schemas.microsoft.com/office/drawing/2014/main" id="{25937AF5-120B-42D3-9B05-8CCB1C93FC0A}"/>
              </a:ext>
            </a:extLst>
          </p:cNvPr>
          <p:cNvSpPr txBox="1"/>
          <p:nvPr/>
        </p:nvSpPr>
        <p:spPr>
          <a:xfrm>
            <a:off x="12811671" y="4521630"/>
            <a:ext cx="3418929" cy="552524"/>
          </a:xfrm>
          <a:prstGeom prst="rect">
            <a:avLst/>
          </a:prstGeom>
        </p:spPr>
        <p:txBody>
          <a:bodyPr wrap="square" lIns="0" tIns="0" rIns="0" bIns="0" rtlCol="0" anchor="t">
            <a:spAutoFit/>
          </a:bodyPr>
          <a:lstStyle/>
          <a:p>
            <a:pPr>
              <a:lnSpc>
                <a:spcPts val="4920"/>
              </a:lnSpc>
            </a:pPr>
            <a:r>
              <a:rPr lang="en-US" sz="2400" spc="36" dirty="0">
                <a:solidFill>
                  <a:srgbClr val="000000"/>
                </a:solidFill>
                <a:latin typeface="Calibri (MS)"/>
                <a:ea typeface="Calibri (MS)"/>
                <a:cs typeface="Calibri (MS)"/>
                <a:sym typeface="Calibri (MS)"/>
              </a:rPr>
              <a:t>2. Graph-based storage</a:t>
            </a:r>
          </a:p>
        </p:txBody>
      </p:sp>
      <p:pic>
        <p:nvPicPr>
          <p:cNvPr id="59" name="Picture 58">
            <a:extLst>
              <a:ext uri="{FF2B5EF4-FFF2-40B4-BE49-F238E27FC236}">
                <a16:creationId xmlns:a16="http://schemas.microsoft.com/office/drawing/2014/main" id="{B051BDA9-5C76-4F9F-BA74-869E4F5C43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9897" y="2124880"/>
            <a:ext cx="552524" cy="552524"/>
          </a:xfrm>
          <a:prstGeom prst="rect">
            <a:avLst/>
          </a:prstGeom>
        </p:spPr>
      </p:pic>
      <p:pic>
        <p:nvPicPr>
          <p:cNvPr id="60" name="Picture 59">
            <a:extLst>
              <a:ext uri="{FF2B5EF4-FFF2-40B4-BE49-F238E27FC236}">
                <a16:creationId xmlns:a16="http://schemas.microsoft.com/office/drawing/2014/main" id="{3023C24B-3C82-4C50-A46D-E442CE7EC4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2026" y="2023731"/>
            <a:ext cx="552524" cy="552524"/>
          </a:xfrm>
          <a:prstGeom prst="rect">
            <a:avLst/>
          </a:prstGeom>
        </p:spPr>
      </p:pic>
      <p:pic>
        <p:nvPicPr>
          <p:cNvPr id="61" name="Picture 60">
            <a:extLst>
              <a:ext uri="{FF2B5EF4-FFF2-40B4-BE49-F238E27FC236}">
                <a16:creationId xmlns:a16="http://schemas.microsoft.com/office/drawing/2014/main" id="{6BBD4D34-4D12-44B2-93F6-717B6ABBA9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65998" y="1959046"/>
            <a:ext cx="552524" cy="552524"/>
          </a:xfrm>
          <a:prstGeom prst="rect">
            <a:avLst/>
          </a:prstGeom>
        </p:spPr>
      </p:pic>
      <p:pic>
        <p:nvPicPr>
          <p:cNvPr id="62" name="Picture 61">
            <a:extLst>
              <a:ext uri="{FF2B5EF4-FFF2-40B4-BE49-F238E27FC236}">
                <a16:creationId xmlns:a16="http://schemas.microsoft.com/office/drawing/2014/main" id="{F0553777-083C-4CDB-B838-7113C48A43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92903" y="2010696"/>
            <a:ext cx="552524" cy="552524"/>
          </a:xfrm>
          <a:prstGeom prst="rect">
            <a:avLst/>
          </a:prstGeom>
        </p:spPr>
      </p:pic>
      <p:pic>
        <p:nvPicPr>
          <p:cNvPr id="63" name="Picture 62">
            <a:extLst>
              <a:ext uri="{FF2B5EF4-FFF2-40B4-BE49-F238E27FC236}">
                <a16:creationId xmlns:a16="http://schemas.microsoft.com/office/drawing/2014/main" id="{D672703D-792E-4830-A0CB-0B353FBD48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43194" y="6199201"/>
            <a:ext cx="235984" cy="235984"/>
          </a:xfrm>
          <a:prstGeom prst="rect">
            <a:avLst/>
          </a:prstGeom>
        </p:spPr>
      </p:pic>
      <p:pic>
        <p:nvPicPr>
          <p:cNvPr id="64" name="Picture 63">
            <a:extLst>
              <a:ext uri="{FF2B5EF4-FFF2-40B4-BE49-F238E27FC236}">
                <a16:creationId xmlns:a16="http://schemas.microsoft.com/office/drawing/2014/main" id="{623A9FCC-F009-4DE4-9204-C124FD5B27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05322" y="7317230"/>
            <a:ext cx="281276" cy="281276"/>
          </a:xfrm>
          <a:prstGeom prst="rect">
            <a:avLst/>
          </a:prstGeom>
        </p:spPr>
      </p:pic>
      <p:pic>
        <p:nvPicPr>
          <p:cNvPr id="66" name="Picture 65">
            <a:extLst>
              <a:ext uri="{FF2B5EF4-FFF2-40B4-BE49-F238E27FC236}">
                <a16:creationId xmlns:a16="http://schemas.microsoft.com/office/drawing/2014/main" id="{7B68A22E-F87D-4631-A447-5E392D5D33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5239" y="8827322"/>
            <a:ext cx="281276" cy="281276"/>
          </a:xfrm>
          <a:prstGeom prst="rect">
            <a:avLst/>
          </a:prstGeom>
        </p:spPr>
      </p:pic>
    </p:spTree>
    <p:extLst>
      <p:ext uri="{BB962C8B-B14F-4D97-AF65-F5344CB8AC3E}">
        <p14:creationId xmlns:p14="http://schemas.microsoft.com/office/powerpoint/2010/main" val="26544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6" grpId="0"/>
      <p:bldP spid="27" grpId="0"/>
      <p:bldP spid="29" grpId="0"/>
      <p:bldP spid="31" grpId="0"/>
      <p:bldP spid="32" grpId="0"/>
      <p:bldP spid="33" grpId="0"/>
      <p:bldP spid="34" grpId="0"/>
      <p:bldP spid="36" grpId="0"/>
      <p:bldP spid="37" grpId="0"/>
      <p:bldP spid="38" grpId="0"/>
      <p:bldP spid="39" grpId="0"/>
      <p:bldP spid="40" grpId="0"/>
      <p:bldP spid="41" grpId="0"/>
      <p:bldP spid="42" grpId="0"/>
      <p:bldP spid="43" grpId="0"/>
      <p:bldP spid="44" grpId="0"/>
      <p:bldP spid="45" grpId="0"/>
      <p:bldP spid="5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3"/>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4"/>
              <a:stretch>
                <a:fillRect t="-385" b="-382"/>
              </a:stretch>
            </a:blipFill>
          </p:spPr>
        </p:sp>
      </p:grpSp>
      <p:sp>
        <p:nvSpPr>
          <p:cNvPr id="7" name="TextBox 7"/>
          <p:cNvSpPr txBox="1"/>
          <p:nvPr/>
        </p:nvSpPr>
        <p:spPr>
          <a:xfrm>
            <a:off x="914400" y="2247900"/>
            <a:ext cx="15233154" cy="551433"/>
          </a:xfrm>
          <a:prstGeom prst="rect">
            <a:avLst/>
          </a:prstGeom>
        </p:spPr>
        <p:txBody>
          <a:bodyPr lIns="0" tIns="0" rIns="0" bIns="0" rtlCol="0" anchor="t">
            <a:spAutoFit/>
          </a:bodyPr>
          <a:lstStyle/>
          <a:p>
            <a:pPr>
              <a:lnSpc>
                <a:spcPts val="4320"/>
              </a:lnSpc>
            </a:pPr>
            <a:r>
              <a:rPr lang="en-US" sz="3600" spc="32" dirty="0">
                <a:solidFill>
                  <a:srgbClr val="000000"/>
                </a:solidFill>
                <a:latin typeface="Calibri (MS)"/>
                <a:ea typeface="Calibri (MS)"/>
                <a:cs typeface="Calibri (MS)"/>
                <a:sym typeface="Calibri (MS)"/>
              </a:rPr>
              <a:t>1. </a:t>
            </a:r>
            <a:r>
              <a:rPr lang="en-US" sz="3600" dirty="0"/>
              <a:t>Data engineering projects often focus on niche, highly specific applications.</a:t>
            </a:r>
            <a:endParaRPr lang="en-US" sz="3600" spc="32" dirty="0">
              <a:solidFill>
                <a:srgbClr val="000000"/>
              </a:solidFill>
              <a:latin typeface="Calibri (MS)"/>
              <a:ea typeface="Calibri (MS)"/>
              <a:cs typeface="Calibri (MS)"/>
              <a:sym typeface="Calibri (MS)"/>
            </a:endParaRPr>
          </a:p>
        </p:txBody>
      </p:sp>
      <p:sp>
        <p:nvSpPr>
          <p:cNvPr id="8" name="TextBox 8"/>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Limitations</a:t>
            </a:r>
          </a:p>
        </p:txBody>
      </p:sp>
      <p:sp>
        <p:nvSpPr>
          <p:cNvPr id="9" name="TextBox 9"/>
          <p:cNvSpPr txBox="1"/>
          <p:nvPr/>
        </p:nvSpPr>
        <p:spPr>
          <a:xfrm>
            <a:off x="909117" y="3460014"/>
            <a:ext cx="15176897" cy="1102866"/>
          </a:xfrm>
          <a:prstGeom prst="rect">
            <a:avLst/>
          </a:prstGeom>
        </p:spPr>
        <p:txBody>
          <a:bodyPr lIns="0" tIns="0" rIns="0" bIns="0" rtlCol="0" anchor="t">
            <a:spAutoFit/>
          </a:bodyPr>
          <a:lstStyle/>
          <a:p>
            <a:pPr>
              <a:lnSpc>
                <a:spcPts val="4320"/>
              </a:lnSpc>
            </a:pPr>
            <a:r>
              <a:rPr lang="en-US" sz="3600" dirty="0">
                <a:solidFill>
                  <a:srgbClr val="000000"/>
                </a:solidFill>
                <a:latin typeface="Calibri (MS)"/>
                <a:ea typeface="Calibri (MS)"/>
                <a:cs typeface="Calibri (MS)"/>
                <a:sym typeface="Calibri (MS)"/>
              </a:rPr>
              <a:t>2. </a:t>
            </a:r>
            <a:r>
              <a:rPr lang="en-US" sz="3600" dirty="0"/>
              <a:t>Big data in data engineering demands clusters, unsupported by single-node system</a:t>
            </a:r>
            <a:endParaRPr lang="en-US" sz="3600" dirty="0">
              <a:solidFill>
                <a:srgbClr val="000000"/>
              </a:solidFill>
              <a:latin typeface="Calibri (MS)"/>
              <a:ea typeface="Calibri (MS)"/>
              <a:cs typeface="Calibri (MS)"/>
              <a:sym typeface="Calibri (MS)"/>
            </a:endParaRPr>
          </a:p>
        </p:txBody>
      </p:sp>
      <p:sp>
        <p:nvSpPr>
          <p:cNvPr id="15" name="TextBox 14">
            <a:extLst>
              <a:ext uri="{FF2B5EF4-FFF2-40B4-BE49-F238E27FC236}">
                <a16:creationId xmlns:a16="http://schemas.microsoft.com/office/drawing/2014/main" id="{28CD24B5-4134-4382-B823-9B1B08B79145}"/>
              </a:ext>
            </a:extLst>
          </p:cNvPr>
          <p:cNvSpPr txBox="1"/>
          <p:nvPr/>
        </p:nvSpPr>
        <p:spPr>
          <a:xfrm>
            <a:off x="774985" y="4898633"/>
            <a:ext cx="15511983" cy="646331"/>
          </a:xfrm>
          <a:prstGeom prst="rect">
            <a:avLst/>
          </a:prstGeom>
        </p:spPr>
        <p:txBody>
          <a:bodyPr wrap="square">
            <a:spAutoFit/>
          </a:bodyPr>
          <a:lstStyle/>
          <a:p>
            <a:pPr algn="l"/>
            <a:r>
              <a:rPr lang="en-US" sz="3600" dirty="0"/>
              <a:t>3. Users with expertise in tools and use cases may not require the software.</a:t>
            </a:r>
            <a:endParaRPr lang="en-US" sz="3600" b="0" i="0" dirty="0">
              <a:solidFill>
                <a:srgbClr val="0D0D0D"/>
              </a:solidFill>
              <a:effectLst/>
              <a:latin typeface="ui-sans-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521390"/>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864233" y="2725380"/>
            <a:ext cx="14113864" cy="1152525"/>
          </a:xfrm>
          <a:prstGeom prst="rect">
            <a:avLst/>
          </a:prstGeom>
        </p:spPr>
        <p:txBody>
          <a:bodyPr lIns="0" tIns="0" rIns="0" bIns="0" rtlCol="0" anchor="t">
            <a:spAutoFit/>
          </a:bodyPr>
          <a:lstStyle/>
          <a:p>
            <a:pPr algn="l">
              <a:lnSpc>
                <a:spcPts val="4320"/>
              </a:lnSpc>
            </a:pPr>
            <a:r>
              <a:rPr lang="en-US" sz="3600" spc="32" dirty="0">
                <a:solidFill>
                  <a:srgbClr val="000000"/>
                </a:solidFill>
                <a:latin typeface="Calibri (MS)"/>
                <a:ea typeface="Calibri (MS)"/>
                <a:cs typeface="Calibri (MS)"/>
                <a:sym typeface="Calibri (MS)"/>
              </a:rPr>
              <a:t>1. At present, there are 13 tools but this can easily be scaled with custom docker images available on </a:t>
            </a:r>
            <a:r>
              <a:rPr lang="en-US" sz="3600" spc="32" dirty="0" err="1">
                <a:solidFill>
                  <a:srgbClr val="000000"/>
                </a:solidFill>
                <a:latin typeface="Calibri (MS)"/>
                <a:ea typeface="Calibri (MS)"/>
                <a:cs typeface="Calibri (MS)"/>
                <a:sym typeface="Calibri (MS)"/>
              </a:rPr>
              <a:t>DockerHub</a:t>
            </a:r>
            <a:endParaRPr lang="en-US" sz="3600" spc="32" dirty="0">
              <a:solidFill>
                <a:srgbClr val="000000"/>
              </a:solidFill>
              <a:latin typeface="Calibri (MS)"/>
              <a:ea typeface="Calibri (MS)"/>
              <a:cs typeface="Calibri (MS)"/>
              <a:sym typeface="Calibri (MS)"/>
            </a:endParaRPr>
          </a:p>
        </p:txBody>
      </p:sp>
      <p:sp>
        <p:nvSpPr>
          <p:cNvPr id="7" name="TextBox 7"/>
          <p:cNvSpPr txBox="1"/>
          <p:nvPr/>
        </p:nvSpPr>
        <p:spPr>
          <a:xfrm>
            <a:off x="866444" y="4263705"/>
            <a:ext cx="15233154" cy="1102866"/>
          </a:xfrm>
          <a:prstGeom prst="rect">
            <a:avLst/>
          </a:prstGeom>
        </p:spPr>
        <p:txBody>
          <a:bodyPr lIns="0" tIns="0" rIns="0" bIns="0" rtlCol="0" anchor="t">
            <a:spAutoFit/>
          </a:bodyPr>
          <a:lstStyle/>
          <a:p>
            <a:pPr algn="l">
              <a:lnSpc>
                <a:spcPts val="4320"/>
              </a:lnSpc>
            </a:pPr>
            <a:r>
              <a:rPr lang="en-US" sz="3600" spc="32" dirty="0">
                <a:solidFill>
                  <a:srgbClr val="000000"/>
                </a:solidFill>
                <a:latin typeface="Calibri (MS)"/>
                <a:ea typeface="Calibri (MS)"/>
                <a:cs typeface="Calibri (MS)"/>
                <a:sym typeface="Calibri (MS)"/>
              </a:rPr>
              <a:t>2. Custom mages may be created for industry specific tools so it generalizes better. </a:t>
            </a:r>
          </a:p>
        </p:txBody>
      </p:sp>
      <p:sp>
        <p:nvSpPr>
          <p:cNvPr id="8" name="TextBox 8"/>
          <p:cNvSpPr txBox="1"/>
          <p:nvPr/>
        </p:nvSpPr>
        <p:spPr>
          <a:xfrm>
            <a:off x="1056640" y="206477"/>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Improvements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2"/>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3"/>
              <a:stretch>
                <a:fillRect t="-385" b="-382"/>
              </a:stretch>
            </a:blipFill>
          </p:spPr>
        </p:sp>
      </p:grpSp>
      <p:sp>
        <p:nvSpPr>
          <p:cNvPr id="6" name="TextBox 6"/>
          <p:cNvSpPr txBox="1"/>
          <p:nvPr/>
        </p:nvSpPr>
        <p:spPr>
          <a:xfrm>
            <a:off x="4852616" y="4619625"/>
            <a:ext cx="8582769" cy="933450"/>
          </a:xfrm>
          <a:prstGeom prst="rect">
            <a:avLst/>
          </a:prstGeom>
        </p:spPr>
        <p:txBody>
          <a:bodyPr lIns="0" tIns="0" rIns="0" bIns="0" rtlCol="0" anchor="t">
            <a:spAutoFit/>
          </a:bodyPr>
          <a:lstStyle/>
          <a:p>
            <a:pPr algn="ctr">
              <a:lnSpc>
                <a:spcPts val="6480"/>
              </a:lnSpc>
            </a:pPr>
            <a:r>
              <a:rPr lang="en-US" sz="5400" b="1" spc="48">
                <a:solidFill>
                  <a:srgbClr val="000000"/>
                </a:solidFill>
                <a:latin typeface="Calibri (MS) Bold"/>
                <a:ea typeface="Calibri (MS) Bold"/>
                <a:cs typeface="Calibri (MS) Bold"/>
                <a:sym typeface="Calibri (MS) Bold"/>
              </a:rPr>
              <a:t>Questions?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3"/>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4"/>
              <a:stretch>
                <a:fillRect t="-385" b="-382"/>
              </a:stretch>
            </a:blipFill>
          </p:spPr>
        </p:sp>
      </p:grpSp>
      <p:sp>
        <p:nvSpPr>
          <p:cNvPr id="6" name="TextBox 6"/>
          <p:cNvSpPr txBox="1"/>
          <p:nvPr/>
        </p:nvSpPr>
        <p:spPr>
          <a:xfrm>
            <a:off x="4148215" y="4883110"/>
            <a:ext cx="8582769" cy="933450"/>
          </a:xfrm>
          <a:prstGeom prst="rect">
            <a:avLst/>
          </a:prstGeom>
        </p:spPr>
        <p:txBody>
          <a:bodyPr lIns="0" tIns="0" rIns="0" bIns="0" rtlCol="0" anchor="t">
            <a:spAutoFit/>
          </a:bodyPr>
          <a:lstStyle/>
          <a:p>
            <a:pPr algn="ctr">
              <a:lnSpc>
                <a:spcPts val="6480"/>
              </a:lnSpc>
            </a:pPr>
            <a:r>
              <a:rPr lang="en-US" sz="5400" b="1" spc="48">
                <a:solidFill>
                  <a:srgbClr val="000000"/>
                </a:solidFill>
                <a:latin typeface="Calibri (MS) Bold"/>
                <a:ea typeface="Calibri (MS) Bold"/>
                <a:cs typeface="Calibri (MS) Bold"/>
                <a:sym typeface="Calibri (MS) Bold"/>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3"/>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4"/>
              <a:stretch>
                <a:fillRect t="-385" b="-382"/>
              </a:stretch>
            </a:blipFill>
          </p:spPr>
        </p:sp>
      </p:grpSp>
      <p:sp>
        <p:nvSpPr>
          <p:cNvPr id="6" name="TextBox 6"/>
          <p:cNvSpPr txBox="1"/>
          <p:nvPr/>
        </p:nvSpPr>
        <p:spPr>
          <a:xfrm>
            <a:off x="930731" y="4010192"/>
            <a:ext cx="3307556"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 Agentic systems</a:t>
            </a:r>
          </a:p>
        </p:txBody>
      </p:sp>
      <p:sp>
        <p:nvSpPr>
          <p:cNvPr id="7" name="TextBox 7"/>
          <p:cNvSpPr txBox="1"/>
          <p:nvPr/>
        </p:nvSpPr>
        <p:spPr>
          <a:xfrm>
            <a:off x="902791" y="5029367"/>
            <a:ext cx="4627364" cy="609600"/>
          </a:xfrm>
          <a:prstGeom prst="rect">
            <a:avLst/>
          </a:prstGeom>
        </p:spPr>
        <p:txBody>
          <a:bodyPr lIns="0" tIns="0" rIns="0" bIns="0" rtlCol="0" anchor="t">
            <a:spAutoFit/>
          </a:bodyPr>
          <a:lstStyle/>
          <a:p>
            <a:pPr algn="ctr">
              <a:lnSpc>
                <a:spcPts val="4320"/>
              </a:lnSpc>
              <a:spcBef>
                <a:spcPct val="0"/>
              </a:spcBef>
            </a:pPr>
            <a:r>
              <a:rPr lang="en-US" sz="3600" spc="33" dirty="0">
                <a:solidFill>
                  <a:srgbClr val="000000"/>
                </a:solidFill>
                <a:latin typeface="Calibri (MS)"/>
                <a:ea typeface="Calibri (MS)"/>
                <a:cs typeface="Calibri (MS)"/>
                <a:sym typeface="Calibri (MS)"/>
              </a:rPr>
              <a:t>- Tools setup techniques</a:t>
            </a:r>
          </a:p>
        </p:txBody>
      </p:sp>
      <p:sp>
        <p:nvSpPr>
          <p:cNvPr id="8" name="TextBox 8"/>
          <p:cNvSpPr txBox="1"/>
          <p:nvPr/>
        </p:nvSpPr>
        <p:spPr>
          <a:xfrm>
            <a:off x="902791" y="2895767"/>
            <a:ext cx="4160788" cy="609600"/>
          </a:xfrm>
          <a:prstGeom prst="rect">
            <a:avLst/>
          </a:prstGeom>
        </p:spPr>
        <p:txBody>
          <a:bodyPr lIns="0" tIns="0" rIns="0" bIns="0" rtlCol="0" anchor="t">
            <a:spAutoFit/>
          </a:bodyPr>
          <a:lstStyle/>
          <a:p>
            <a:pPr algn="ctr">
              <a:lnSpc>
                <a:spcPts val="4320"/>
              </a:lnSpc>
              <a:spcBef>
                <a:spcPct val="0"/>
              </a:spcBef>
            </a:pPr>
            <a:r>
              <a:rPr lang="en-US" sz="3600" spc="33">
                <a:solidFill>
                  <a:srgbClr val="000000"/>
                </a:solidFill>
                <a:latin typeface="Calibri (MS)"/>
                <a:ea typeface="Calibri (MS)"/>
                <a:cs typeface="Calibri (MS)"/>
                <a:sym typeface="Calibri (MS)"/>
              </a:rPr>
              <a:t>- Tool stacks selection</a:t>
            </a:r>
          </a:p>
        </p:txBody>
      </p:sp>
      <p:sp>
        <p:nvSpPr>
          <p:cNvPr id="9" name="TextBox 9"/>
          <p:cNvSpPr txBox="1"/>
          <p:nvPr/>
        </p:nvSpPr>
        <p:spPr>
          <a:xfrm>
            <a:off x="275835" y="1781328"/>
            <a:ext cx="7011223" cy="704850"/>
          </a:xfrm>
          <a:prstGeom prst="rect">
            <a:avLst/>
          </a:prstGeom>
        </p:spPr>
        <p:txBody>
          <a:bodyPr lIns="0" tIns="0" rIns="0" bIns="0" rtlCol="0" anchor="t">
            <a:spAutoFit/>
          </a:bodyPr>
          <a:lstStyle/>
          <a:p>
            <a:pPr algn="l">
              <a:lnSpc>
                <a:spcPts val="4920"/>
              </a:lnSpc>
              <a:spcBef>
                <a:spcPct val="0"/>
              </a:spcBef>
            </a:pPr>
            <a:r>
              <a:rPr lang="en-US" sz="4100" spc="38">
                <a:solidFill>
                  <a:srgbClr val="000000"/>
                </a:solidFill>
                <a:latin typeface="Calibri (MS)"/>
                <a:ea typeface="Calibri (MS)"/>
                <a:cs typeface="Calibri (MS)"/>
                <a:sym typeface="Calibri (MS)"/>
              </a:rPr>
              <a:t>Research and development</a:t>
            </a:r>
          </a:p>
        </p:txBody>
      </p:sp>
      <p:sp>
        <p:nvSpPr>
          <p:cNvPr id="13" name="TextBox 13"/>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Methodology </a:t>
            </a:r>
          </a:p>
        </p:txBody>
      </p:sp>
      <p:sp>
        <p:nvSpPr>
          <p:cNvPr id="14" name="TextBox 7">
            <a:extLst>
              <a:ext uri="{FF2B5EF4-FFF2-40B4-BE49-F238E27FC236}">
                <a16:creationId xmlns:a16="http://schemas.microsoft.com/office/drawing/2014/main" id="{40BCF679-772D-4519-8FCE-6D9533EE2D81}"/>
              </a:ext>
            </a:extLst>
          </p:cNvPr>
          <p:cNvSpPr txBox="1"/>
          <p:nvPr/>
        </p:nvSpPr>
        <p:spPr>
          <a:xfrm>
            <a:off x="902791" y="6143792"/>
            <a:ext cx="4627364" cy="551433"/>
          </a:xfrm>
          <a:prstGeom prst="rect">
            <a:avLst/>
          </a:prstGeom>
        </p:spPr>
        <p:txBody>
          <a:bodyPr lIns="0" tIns="0" rIns="0" bIns="0" rtlCol="0" anchor="t">
            <a:spAutoFit/>
          </a:bodyPr>
          <a:lstStyle/>
          <a:p>
            <a:pPr>
              <a:lnSpc>
                <a:spcPts val="4320"/>
              </a:lnSpc>
              <a:spcBef>
                <a:spcPct val="0"/>
              </a:spcBef>
            </a:pPr>
            <a:r>
              <a:rPr lang="en-US" sz="3600" spc="33" dirty="0">
                <a:solidFill>
                  <a:srgbClr val="000000"/>
                </a:solidFill>
                <a:latin typeface="Calibri (MS)"/>
                <a:ea typeface="Calibri (MS)"/>
                <a:cs typeface="Calibri (MS)"/>
                <a:sym typeface="Calibri (MS)"/>
              </a:rPr>
              <a:t>- System Overview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
            <a:ext cx="18288000" cy="1293018"/>
            <a:chOff x="0" y="0"/>
            <a:chExt cx="24384000" cy="1724024"/>
          </a:xfrm>
        </p:grpSpPr>
        <p:sp>
          <p:nvSpPr>
            <p:cNvPr id="3" name="Freeform 3"/>
            <p:cNvSpPr/>
            <p:nvPr/>
          </p:nvSpPr>
          <p:spPr>
            <a:xfrm>
              <a:off x="0" y="0"/>
              <a:ext cx="24384000" cy="1724025"/>
            </a:xfrm>
            <a:custGeom>
              <a:avLst/>
              <a:gdLst/>
              <a:ahLst/>
              <a:cxnLst/>
              <a:rect l="l" t="t" r="r" b="b"/>
              <a:pathLst>
                <a:path w="24384000" h="1724025">
                  <a:moveTo>
                    <a:pt x="0" y="0"/>
                  </a:moveTo>
                  <a:lnTo>
                    <a:pt x="24384000" y="0"/>
                  </a:lnTo>
                  <a:lnTo>
                    <a:pt x="24384000" y="1724025"/>
                  </a:lnTo>
                  <a:lnTo>
                    <a:pt x="0" y="1724025"/>
                  </a:lnTo>
                  <a:lnTo>
                    <a:pt x="0" y="0"/>
                  </a:lnTo>
                  <a:close/>
                </a:path>
              </a:pathLst>
            </a:custGeom>
            <a:blipFill>
              <a:blip r:embed="rId3"/>
              <a:stretch>
                <a:fillRect t="-161776" b="-161776"/>
              </a:stretch>
            </a:blipFill>
          </p:spPr>
        </p:sp>
      </p:grpSp>
      <p:grpSp>
        <p:nvGrpSpPr>
          <p:cNvPr id="4" name="Group 4"/>
          <p:cNvGrpSpPr/>
          <p:nvPr/>
        </p:nvGrpSpPr>
        <p:grpSpPr>
          <a:xfrm>
            <a:off x="15690662" y="9407811"/>
            <a:ext cx="1927196" cy="426517"/>
            <a:chOff x="0" y="0"/>
            <a:chExt cx="2569595" cy="568689"/>
          </a:xfrm>
        </p:grpSpPr>
        <p:sp>
          <p:nvSpPr>
            <p:cNvPr id="5" name="Freeform 5"/>
            <p:cNvSpPr/>
            <p:nvPr/>
          </p:nvSpPr>
          <p:spPr>
            <a:xfrm>
              <a:off x="0" y="0"/>
              <a:ext cx="2569591" cy="568706"/>
            </a:xfrm>
            <a:custGeom>
              <a:avLst/>
              <a:gdLst/>
              <a:ahLst/>
              <a:cxnLst/>
              <a:rect l="l" t="t" r="r" b="b"/>
              <a:pathLst>
                <a:path w="2569591" h="568706">
                  <a:moveTo>
                    <a:pt x="0" y="0"/>
                  </a:moveTo>
                  <a:lnTo>
                    <a:pt x="2569591" y="0"/>
                  </a:lnTo>
                  <a:lnTo>
                    <a:pt x="2569591" y="568706"/>
                  </a:lnTo>
                  <a:lnTo>
                    <a:pt x="0" y="568706"/>
                  </a:lnTo>
                  <a:lnTo>
                    <a:pt x="0" y="0"/>
                  </a:lnTo>
                  <a:close/>
                </a:path>
              </a:pathLst>
            </a:custGeom>
            <a:blipFill>
              <a:blip r:embed="rId4"/>
              <a:stretch>
                <a:fillRect t="-385" b="-382"/>
              </a:stretch>
            </a:blipFill>
          </p:spPr>
        </p:sp>
      </p:grpSp>
      <p:sp>
        <p:nvSpPr>
          <p:cNvPr id="6" name="TextBox 6"/>
          <p:cNvSpPr txBox="1"/>
          <p:nvPr/>
        </p:nvSpPr>
        <p:spPr>
          <a:xfrm>
            <a:off x="7702778" y="4438650"/>
            <a:ext cx="2475905" cy="704850"/>
          </a:xfrm>
          <a:prstGeom prst="rect">
            <a:avLst/>
          </a:prstGeom>
        </p:spPr>
        <p:txBody>
          <a:bodyPr lIns="0" tIns="0" rIns="0" bIns="0" rtlCol="0" anchor="t">
            <a:spAutoFit/>
          </a:bodyPr>
          <a:lstStyle/>
          <a:p>
            <a:pPr algn="ctr">
              <a:lnSpc>
                <a:spcPts val="4920"/>
              </a:lnSpc>
              <a:spcBef>
                <a:spcPct val="0"/>
              </a:spcBef>
            </a:pPr>
            <a:r>
              <a:rPr lang="en-US" sz="4100" b="1" spc="38">
                <a:solidFill>
                  <a:srgbClr val="000000"/>
                </a:solidFill>
                <a:latin typeface="Calibri (MS) Bold"/>
                <a:ea typeface="Calibri (MS) Bold"/>
                <a:cs typeface="Calibri (MS) Bold"/>
                <a:sym typeface="Calibri (MS) Bold"/>
              </a:rPr>
              <a:t>Tool Stacks</a:t>
            </a:r>
          </a:p>
        </p:txBody>
      </p:sp>
      <p:sp>
        <p:nvSpPr>
          <p:cNvPr id="7" name="TextBox 7"/>
          <p:cNvSpPr txBox="1"/>
          <p:nvPr/>
        </p:nvSpPr>
        <p:spPr>
          <a:xfrm>
            <a:off x="1056640" y="92898"/>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Methodology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795" y="-60184"/>
            <a:ext cx="18394795" cy="1384802"/>
            <a:chOff x="0" y="0"/>
            <a:chExt cx="24526393" cy="1846403"/>
          </a:xfrm>
        </p:grpSpPr>
        <p:sp>
          <p:nvSpPr>
            <p:cNvPr id="3" name="Freeform 3"/>
            <p:cNvSpPr/>
            <p:nvPr/>
          </p:nvSpPr>
          <p:spPr>
            <a:xfrm>
              <a:off x="0" y="0"/>
              <a:ext cx="24526393" cy="1846404"/>
            </a:xfrm>
            <a:custGeom>
              <a:avLst/>
              <a:gdLst/>
              <a:ahLst/>
              <a:cxnLst/>
              <a:rect l="l" t="t" r="r" b="b"/>
              <a:pathLst>
                <a:path w="24526393" h="1846404">
                  <a:moveTo>
                    <a:pt x="0" y="0"/>
                  </a:moveTo>
                  <a:lnTo>
                    <a:pt x="24526393" y="0"/>
                  </a:lnTo>
                  <a:lnTo>
                    <a:pt x="24526393" y="1846404"/>
                  </a:lnTo>
                  <a:lnTo>
                    <a:pt x="0" y="1846404"/>
                  </a:lnTo>
                  <a:lnTo>
                    <a:pt x="0" y="0"/>
                  </a:lnTo>
                  <a:close/>
                </a:path>
              </a:pathLst>
            </a:custGeom>
            <a:blipFill>
              <a:blip r:embed="rId3"/>
              <a:stretch>
                <a:fillRect t="-148894" b="-148894"/>
              </a:stretch>
            </a:blipFill>
          </p:spPr>
        </p:sp>
      </p:grpSp>
      <p:grpSp>
        <p:nvGrpSpPr>
          <p:cNvPr id="4" name="Group 4"/>
          <p:cNvGrpSpPr/>
          <p:nvPr/>
        </p:nvGrpSpPr>
        <p:grpSpPr>
          <a:xfrm>
            <a:off x="369259" y="2265674"/>
            <a:ext cx="3086100" cy="7292698"/>
            <a:chOff x="0" y="0"/>
            <a:chExt cx="812800" cy="1920709"/>
          </a:xfrm>
        </p:grpSpPr>
        <p:sp>
          <p:nvSpPr>
            <p:cNvPr id="5" name="Freeform 5"/>
            <p:cNvSpPr/>
            <p:nvPr/>
          </p:nvSpPr>
          <p:spPr>
            <a:xfrm>
              <a:off x="0" y="0"/>
              <a:ext cx="812800" cy="1920710"/>
            </a:xfrm>
            <a:custGeom>
              <a:avLst/>
              <a:gdLst/>
              <a:ahLst/>
              <a:cxnLst/>
              <a:rect l="l" t="t" r="r" b="b"/>
              <a:pathLst>
                <a:path w="812800" h="1920710">
                  <a:moveTo>
                    <a:pt x="127941" y="0"/>
                  </a:moveTo>
                  <a:lnTo>
                    <a:pt x="684859" y="0"/>
                  </a:lnTo>
                  <a:cubicBezTo>
                    <a:pt x="718791" y="0"/>
                    <a:pt x="751333" y="13479"/>
                    <a:pt x="775327" y="37473"/>
                  </a:cubicBezTo>
                  <a:cubicBezTo>
                    <a:pt x="799321" y="61467"/>
                    <a:pt x="812800" y="94009"/>
                    <a:pt x="812800" y="127941"/>
                  </a:cubicBezTo>
                  <a:lnTo>
                    <a:pt x="812800" y="1792769"/>
                  </a:lnTo>
                  <a:cubicBezTo>
                    <a:pt x="812800" y="1863429"/>
                    <a:pt x="755519" y="1920710"/>
                    <a:pt x="684859" y="1920710"/>
                  </a:cubicBezTo>
                  <a:lnTo>
                    <a:pt x="127941" y="1920710"/>
                  </a:lnTo>
                  <a:cubicBezTo>
                    <a:pt x="94009" y="1920710"/>
                    <a:pt x="61467" y="1907230"/>
                    <a:pt x="37473" y="1883237"/>
                  </a:cubicBezTo>
                  <a:cubicBezTo>
                    <a:pt x="13479" y="1859243"/>
                    <a:pt x="0" y="1826701"/>
                    <a:pt x="0" y="1792769"/>
                  </a:cubicBezTo>
                  <a:lnTo>
                    <a:pt x="0" y="127941"/>
                  </a:lnTo>
                  <a:cubicBezTo>
                    <a:pt x="0" y="94009"/>
                    <a:pt x="13479" y="61467"/>
                    <a:pt x="37473" y="37473"/>
                  </a:cubicBezTo>
                  <a:cubicBezTo>
                    <a:pt x="61467" y="13479"/>
                    <a:pt x="94009" y="0"/>
                    <a:pt x="127941" y="0"/>
                  </a:cubicBezTo>
                  <a:close/>
                </a:path>
              </a:pathLst>
            </a:custGeom>
            <a:solidFill>
              <a:srgbClr val="E7E6E6"/>
            </a:solidFill>
          </p:spPr>
        </p:sp>
        <p:sp>
          <p:nvSpPr>
            <p:cNvPr id="6" name="TextBox 6"/>
            <p:cNvSpPr txBox="1"/>
            <p:nvPr/>
          </p:nvSpPr>
          <p:spPr>
            <a:xfrm>
              <a:off x="0" y="-38100"/>
              <a:ext cx="812800" cy="1958809"/>
            </a:xfrm>
            <a:prstGeom prst="rect">
              <a:avLst/>
            </a:prstGeom>
          </p:spPr>
          <p:txBody>
            <a:bodyPr lIns="50800" tIns="50800" rIns="50800" bIns="50800" rtlCol="0" anchor="ctr"/>
            <a:lstStyle/>
            <a:p>
              <a:pPr algn="ctr">
                <a:lnSpc>
                  <a:spcPts val="2160"/>
                </a:lnSpc>
              </a:pPr>
              <a:endParaRPr/>
            </a:p>
          </p:txBody>
        </p:sp>
      </p:grpSp>
      <p:sp>
        <p:nvSpPr>
          <p:cNvPr id="7" name="Freeform 7"/>
          <p:cNvSpPr/>
          <p:nvPr/>
        </p:nvSpPr>
        <p:spPr>
          <a:xfrm>
            <a:off x="704246" y="4693121"/>
            <a:ext cx="439210" cy="439210"/>
          </a:xfrm>
          <a:custGeom>
            <a:avLst/>
            <a:gdLst/>
            <a:ahLst/>
            <a:cxnLst/>
            <a:rect l="l" t="t" r="r" b="b"/>
            <a:pathLst>
              <a:path w="439210" h="439210">
                <a:moveTo>
                  <a:pt x="0" y="0"/>
                </a:moveTo>
                <a:lnTo>
                  <a:pt x="439210" y="0"/>
                </a:lnTo>
                <a:lnTo>
                  <a:pt x="439210" y="439210"/>
                </a:lnTo>
                <a:lnTo>
                  <a:pt x="0" y="4392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560062" y="2265679"/>
            <a:ext cx="3295623" cy="7292694"/>
            <a:chOff x="0" y="0"/>
            <a:chExt cx="867983" cy="1920709"/>
          </a:xfrm>
        </p:grpSpPr>
        <p:sp>
          <p:nvSpPr>
            <p:cNvPr id="9" name="Freeform 9"/>
            <p:cNvSpPr/>
            <p:nvPr/>
          </p:nvSpPr>
          <p:spPr>
            <a:xfrm>
              <a:off x="0" y="0"/>
              <a:ext cx="867983" cy="1920710"/>
            </a:xfrm>
            <a:custGeom>
              <a:avLst/>
              <a:gdLst/>
              <a:ahLst/>
              <a:cxnLst/>
              <a:rect l="l" t="t" r="r" b="b"/>
              <a:pathLst>
                <a:path w="867983" h="1920710">
                  <a:moveTo>
                    <a:pt x="119807" y="0"/>
                  </a:moveTo>
                  <a:lnTo>
                    <a:pt x="748176" y="0"/>
                  </a:lnTo>
                  <a:cubicBezTo>
                    <a:pt x="779951" y="0"/>
                    <a:pt x="810424" y="12622"/>
                    <a:pt x="832892" y="35091"/>
                  </a:cubicBezTo>
                  <a:cubicBezTo>
                    <a:pt x="855360" y="57559"/>
                    <a:pt x="867983" y="88032"/>
                    <a:pt x="867983" y="119807"/>
                  </a:cubicBezTo>
                  <a:lnTo>
                    <a:pt x="867983" y="1800903"/>
                  </a:lnTo>
                  <a:cubicBezTo>
                    <a:pt x="867983" y="1832677"/>
                    <a:pt x="855360" y="1863151"/>
                    <a:pt x="832892" y="1885619"/>
                  </a:cubicBezTo>
                  <a:cubicBezTo>
                    <a:pt x="810424" y="1908087"/>
                    <a:pt x="779951" y="1920710"/>
                    <a:pt x="748176" y="1920710"/>
                  </a:cubicBezTo>
                  <a:lnTo>
                    <a:pt x="119807" y="1920710"/>
                  </a:lnTo>
                  <a:cubicBezTo>
                    <a:pt x="88032" y="1920710"/>
                    <a:pt x="57559" y="1908087"/>
                    <a:pt x="35091" y="1885619"/>
                  </a:cubicBezTo>
                  <a:cubicBezTo>
                    <a:pt x="12622" y="1863151"/>
                    <a:pt x="0" y="1832677"/>
                    <a:pt x="0" y="1800903"/>
                  </a:cubicBezTo>
                  <a:lnTo>
                    <a:pt x="0" y="119807"/>
                  </a:lnTo>
                  <a:cubicBezTo>
                    <a:pt x="0" y="88032"/>
                    <a:pt x="12622" y="57559"/>
                    <a:pt x="35091" y="35091"/>
                  </a:cubicBezTo>
                  <a:cubicBezTo>
                    <a:pt x="57559" y="12622"/>
                    <a:pt x="88032" y="0"/>
                    <a:pt x="119807" y="0"/>
                  </a:cubicBezTo>
                  <a:close/>
                </a:path>
              </a:pathLst>
            </a:custGeom>
            <a:solidFill>
              <a:srgbClr val="E7E6E6"/>
            </a:solidFill>
          </p:spPr>
        </p:sp>
        <p:sp>
          <p:nvSpPr>
            <p:cNvPr id="10" name="TextBox 10"/>
            <p:cNvSpPr txBox="1"/>
            <p:nvPr/>
          </p:nvSpPr>
          <p:spPr>
            <a:xfrm>
              <a:off x="0" y="-38100"/>
              <a:ext cx="867983" cy="1958809"/>
            </a:xfrm>
            <a:prstGeom prst="rect">
              <a:avLst/>
            </a:prstGeom>
          </p:spPr>
          <p:txBody>
            <a:bodyPr lIns="50800" tIns="50800" rIns="50800" bIns="50800" rtlCol="0" anchor="ctr"/>
            <a:lstStyle/>
            <a:p>
              <a:pPr algn="ctr">
                <a:lnSpc>
                  <a:spcPts val="2160"/>
                </a:lnSpc>
              </a:pPr>
              <a:endParaRPr/>
            </a:p>
          </p:txBody>
        </p:sp>
      </p:grpSp>
      <p:sp>
        <p:nvSpPr>
          <p:cNvPr id="11" name="Freeform 11"/>
          <p:cNvSpPr/>
          <p:nvPr/>
        </p:nvSpPr>
        <p:spPr>
          <a:xfrm>
            <a:off x="10870333" y="6394235"/>
            <a:ext cx="422556" cy="422556"/>
          </a:xfrm>
          <a:custGeom>
            <a:avLst/>
            <a:gdLst/>
            <a:ahLst/>
            <a:cxnLst/>
            <a:rect l="l" t="t" r="r" b="b"/>
            <a:pathLst>
              <a:path w="422556" h="422556">
                <a:moveTo>
                  <a:pt x="0" y="0"/>
                </a:moveTo>
                <a:lnTo>
                  <a:pt x="422557" y="0"/>
                </a:lnTo>
                <a:lnTo>
                  <a:pt x="422557" y="422557"/>
                </a:lnTo>
                <a:lnTo>
                  <a:pt x="0" y="4225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704246" y="3451807"/>
            <a:ext cx="490576" cy="490576"/>
          </a:xfrm>
          <a:custGeom>
            <a:avLst/>
            <a:gdLst/>
            <a:ahLst/>
            <a:cxnLst/>
            <a:rect l="l" t="t" r="r" b="b"/>
            <a:pathLst>
              <a:path w="490576" h="490576">
                <a:moveTo>
                  <a:pt x="0" y="0"/>
                </a:moveTo>
                <a:lnTo>
                  <a:pt x="490576" y="0"/>
                </a:lnTo>
                <a:lnTo>
                  <a:pt x="490576" y="490577"/>
                </a:lnTo>
                <a:lnTo>
                  <a:pt x="0" y="4905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3" name="Group 13"/>
          <p:cNvGrpSpPr/>
          <p:nvPr/>
        </p:nvGrpSpPr>
        <p:grpSpPr>
          <a:xfrm>
            <a:off x="7159637" y="2265679"/>
            <a:ext cx="3086100" cy="7292694"/>
            <a:chOff x="0" y="0"/>
            <a:chExt cx="812800" cy="1920709"/>
          </a:xfrm>
        </p:grpSpPr>
        <p:sp>
          <p:nvSpPr>
            <p:cNvPr id="14" name="Freeform 14"/>
            <p:cNvSpPr/>
            <p:nvPr/>
          </p:nvSpPr>
          <p:spPr>
            <a:xfrm>
              <a:off x="0" y="0"/>
              <a:ext cx="812800" cy="1920710"/>
            </a:xfrm>
            <a:custGeom>
              <a:avLst/>
              <a:gdLst/>
              <a:ahLst/>
              <a:cxnLst/>
              <a:rect l="l" t="t" r="r" b="b"/>
              <a:pathLst>
                <a:path w="812800" h="1920710">
                  <a:moveTo>
                    <a:pt x="127941" y="0"/>
                  </a:moveTo>
                  <a:lnTo>
                    <a:pt x="684859" y="0"/>
                  </a:lnTo>
                  <a:cubicBezTo>
                    <a:pt x="718791" y="0"/>
                    <a:pt x="751333" y="13479"/>
                    <a:pt x="775327" y="37473"/>
                  </a:cubicBezTo>
                  <a:cubicBezTo>
                    <a:pt x="799321" y="61467"/>
                    <a:pt x="812800" y="94009"/>
                    <a:pt x="812800" y="127941"/>
                  </a:cubicBezTo>
                  <a:lnTo>
                    <a:pt x="812800" y="1792769"/>
                  </a:lnTo>
                  <a:cubicBezTo>
                    <a:pt x="812800" y="1863429"/>
                    <a:pt x="755519" y="1920710"/>
                    <a:pt x="684859" y="1920710"/>
                  </a:cubicBezTo>
                  <a:lnTo>
                    <a:pt x="127941" y="1920710"/>
                  </a:lnTo>
                  <a:cubicBezTo>
                    <a:pt x="94009" y="1920710"/>
                    <a:pt x="61467" y="1907230"/>
                    <a:pt x="37473" y="1883237"/>
                  </a:cubicBezTo>
                  <a:cubicBezTo>
                    <a:pt x="13479" y="1859243"/>
                    <a:pt x="0" y="1826701"/>
                    <a:pt x="0" y="1792769"/>
                  </a:cubicBezTo>
                  <a:lnTo>
                    <a:pt x="0" y="127941"/>
                  </a:lnTo>
                  <a:cubicBezTo>
                    <a:pt x="0" y="94009"/>
                    <a:pt x="13479" y="61467"/>
                    <a:pt x="37473" y="37473"/>
                  </a:cubicBezTo>
                  <a:cubicBezTo>
                    <a:pt x="61467" y="13479"/>
                    <a:pt x="94009" y="0"/>
                    <a:pt x="127941" y="0"/>
                  </a:cubicBezTo>
                  <a:close/>
                </a:path>
              </a:pathLst>
            </a:custGeom>
            <a:solidFill>
              <a:srgbClr val="E7E6E6"/>
            </a:solidFill>
          </p:spPr>
        </p:sp>
        <p:sp>
          <p:nvSpPr>
            <p:cNvPr id="15" name="TextBox 15"/>
            <p:cNvSpPr txBox="1"/>
            <p:nvPr/>
          </p:nvSpPr>
          <p:spPr>
            <a:xfrm>
              <a:off x="0" y="-38100"/>
              <a:ext cx="812800" cy="1958809"/>
            </a:xfrm>
            <a:prstGeom prst="rect">
              <a:avLst/>
            </a:prstGeom>
          </p:spPr>
          <p:txBody>
            <a:bodyPr lIns="50800" tIns="50800" rIns="50800" bIns="50800" rtlCol="0" anchor="ctr"/>
            <a:lstStyle/>
            <a:p>
              <a:pPr algn="ctr">
                <a:lnSpc>
                  <a:spcPts val="2160"/>
                </a:lnSpc>
              </a:pPr>
              <a:endParaRPr/>
            </a:p>
          </p:txBody>
        </p:sp>
      </p:grpSp>
      <p:sp>
        <p:nvSpPr>
          <p:cNvPr id="16" name="Freeform 16"/>
          <p:cNvSpPr/>
          <p:nvPr/>
        </p:nvSpPr>
        <p:spPr>
          <a:xfrm>
            <a:off x="7466771" y="3583953"/>
            <a:ext cx="483086" cy="483086"/>
          </a:xfrm>
          <a:custGeom>
            <a:avLst/>
            <a:gdLst/>
            <a:ahLst/>
            <a:cxnLst/>
            <a:rect l="l" t="t" r="r" b="b"/>
            <a:pathLst>
              <a:path w="483086" h="483086">
                <a:moveTo>
                  <a:pt x="0" y="0"/>
                </a:moveTo>
                <a:lnTo>
                  <a:pt x="483086" y="0"/>
                </a:lnTo>
                <a:lnTo>
                  <a:pt x="483086" y="483086"/>
                </a:lnTo>
                <a:lnTo>
                  <a:pt x="0" y="4830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7" name="Group 17"/>
          <p:cNvGrpSpPr/>
          <p:nvPr/>
        </p:nvGrpSpPr>
        <p:grpSpPr>
          <a:xfrm>
            <a:off x="3760741" y="2265675"/>
            <a:ext cx="3086100" cy="7292697"/>
            <a:chOff x="0" y="0"/>
            <a:chExt cx="812800" cy="1920709"/>
          </a:xfrm>
        </p:grpSpPr>
        <p:sp>
          <p:nvSpPr>
            <p:cNvPr id="18" name="Freeform 18"/>
            <p:cNvSpPr/>
            <p:nvPr/>
          </p:nvSpPr>
          <p:spPr>
            <a:xfrm>
              <a:off x="0" y="0"/>
              <a:ext cx="812800" cy="1920710"/>
            </a:xfrm>
            <a:custGeom>
              <a:avLst/>
              <a:gdLst/>
              <a:ahLst/>
              <a:cxnLst/>
              <a:rect l="l" t="t" r="r" b="b"/>
              <a:pathLst>
                <a:path w="812800" h="1920710">
                  <a:moveTo>
                    <a:pt x="127941" y="0"/>
                  </a:moveTo>
                  <a:lnTo>
                    <a:pt x="684859" y="0"/>
                  </a:lnTo>
                  <a:cubicBezTo>
                    <a:pt x="718791" y="0"/>
                    <a:pt x="751333" y="13479"/>
                    <a:pt x="775327" y="37473"/>
                  </a:cubicBezTo>
                  <a:cubicBezTo>
                    <a:pt x="799321" y="61467"/>
                    <a:pt x="812800" y="94009"/>
                    <a:pt x="812800" y="127941"/>
                  </a:cubicBezTo>
                  <a:lnTo>
                    <a:pt x="812800" y="1792769"/>
                  </a:lnTo>
                  <a:cubicBezTo>
                    <a:pt x="812800" y="1863429"/>
                    <a:pt x="755519" y="1920710"/>
                    <a:pt x="684859" y="1920710"/>
                  </a:cubicBezTo>
                  <a:lnTo>
                    <a:pt x="127941" y="1920710"/>
                  </a:lnTo>
                  <a:cubicBezTo>
                    <a:pt x="94009" y="1920710"/>
                    <a:pt x="61467" y="1907230"/>
                    <a:pt x="37473" y="1883237"/>
                  </a:cubicBezTo>
                  <a:cubicBezTo>
                    <a:pt x="13479" y="1859243"/>
                    <a:pt x="0" y="1826701"/>
                    <a:pt x="0" y="1792769"/>
                  </a:cubicBezTo>
                  <a:lnTo>
                    <a:pt x="0" y="127941"/>
                  </a:lnTo>
                  <a:cubicBezTo>
                    <a:pt x="0" y="94009"/>
                    <a:pt x="13479" y="61467"/>
                    <a:pt x="37473" y="37473"/>
                  </a:cubicBezTo>
                  <a:cubicBezTo>
                    <a:pt x="61467" y="13479"/>
                    <a:pt x="94009" y="0"/>
                    <a:pt x="127941" y="0"/>
                  </a:cubicBezTo>
                  <a:close/>
                </a:path>
              </a:pathLst>
            </a:custGeom>
            <a:solidFill>
              <a:srgbClr val="E7E6E6"/>
            </a:solidFill>
          </p:spPr>
        </p:sp>
        <p:sp>
          <p:nvSpPr>
            <p:cNvPr id="19" name="TextBox 19"/>
            <p:cNvSpPr txBox="1"/>
            <p:nvPr/>
          </p:nvSpPr>
          <p:spPr>
            <a:xfrm>
              <a:off x="0" y="-38100"/>
              <a:ext cx="812800" cy="1958809"/>
            </a:xfrm>
            <a:prstGeom prst="rect">
              <a:avLst/>
            </a:prstGeom>
          </p:spPr>
          <p:txBody>
            <a:bodyPr lIns="50800" tIns="50800" rIns="50800" bIns="50800" rtlCol="0" anchor="ctr"/>
            <a:lstStyle/>
            <a:p>
              <a:pPr algn="ctr">
                <a:lnSpc>
                  <a:spcPts val="2160"/>
                </a:lnSpc>
              </a:pPr>
              <a:endParaRPr/>
            </a:p>
          </p:txBody>
        </p:sp>
      </p:grpSp>
      <p:sp>
        <p:nvSpPr>
          <p:cNvPr id="20" name="Freeform 20"/>
          <p:cNvSpPr/>
          <p:nvPr/>
        </p:nvSpPr>
        <p:spPr>
          <a:xfrm>
            <a:off x="4369822" y="4900648"/>
            <a:ext cx="495730" cy="495730"/>
          </a:xfrm>
          <a:custGeom>
            <a:avLst/>
            <a:gdLst/>
            <a:ahLst/>
            <a:cxnLst/>
            <a:rect l="l" t="t" r="r" b="b"/>
            <a:pathLst>
              <a:path w="495730" h="495730">
                <a:moveTo>
                  <a:pt x="0" y="0"/>
                </a:moveTo>
                <a:lnTo>
                  <a:pt x="495731" y="0"/>
                </a:lnTo>
                <a:lnTo>
                  <a:pt x="495731" y="495730"/>
                </a:lnTo>
                <a:lnTo>
                  <a:pt x="0" y="4957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1" name="Group 21"/>
          <p:cNvGrpSpPr/>
          <p:nvPr/>
        </p:nvGrpSpPr>
        <p:grpSpPr>
          <a:xfrm>
            <a:off x="14097676" y="2265676"/>
            <a:ext cx="3086100" cy="7292697"/>
            <a:chOff x="0" y="0"/>
            <a:chExt cx="812800" cy="1920709"/>
          </a:xfrm>
        </p:grpSpPr>
        <p:sp>
          <p:nvSpPr>
            <p:cNvPr id="22" name="Freeform 22"/>
            <p:cNvSpPr/>
            <p:nvPr/>
          </p:nvSpPr>
          <p:spPr>
            <a:xfrm>
              <a:off x="0" y="0"/>
              <a:ext cx="812800" cy="1920710"/>
            </a:xfrm>
            <a:custGeom>
              <a:avLst/>
              <a:gdLst/>
              <a:ahLst/>
              <a:cxnLst/>
              <a:rect l="l" t="t" r="r" b="b"/>
              <a:pathLst>
                <a:path w="812800" h="1920710">
                  <a:moveTo>
                    <a:pt x="127941" y="0"/>
                  </a:moveTo>
                  <a:lnTo>
                    <a:pt x="684859" y="0"/>
                  </a:lnTo>
                  <a:cubicBezTo>
                    <a:pt x="718791" y="0"/>
                    <a:pt x="751333" y="13479"/>
                    <a:pt x="775327" y="37473"/>
                  </a:cubicBezTo>
                  <a:cubicBezTo>
                    <a:pt x="799321" y="61467"/>
                    <a:pt x="812800" y="94009"/>
                    <a:pt x="812800" y="127941"/>
                  </a:cubicBezTo>
                  <a:lnTo>
                    <a:pt x="812800" y="1792769"/>
                  </a:lnTo>
                  <a:cubicBezTo>
                    <a:pt x="812800" y="1863429"/>
                    <a:pt x="755519" y="1920710"/>
                    <a:pt x="684859" y="1920710"/>
                  </a:cubicBezTo>
                  <a:lnTo>
                    <a:pt x="127941" y="1920710"/>
                  </a:lnTo>
                  <a:cubicBezTo>
                    <a:pt x="94009" y="1920710"/>
                    <a:pt x="61467" y="1907230"/>
                    <a:pt x="37473" y="1883237"/>
                  </a:cubicBezTo>
                  <a:cubicBezTo>
                    <a:pt x="13479" y="1859243"/>
                    <a:pt x="0" y="1826701"/>
                    <a:pt x="0" y="1792769"/>
                  </a:cubicBezTo>
                  <a:lnTo>
                    <a:pt x="0" y="127941"/>
                  </a:lnTo>
                  <a:cubicBezTo>
                    <a:pt x="0" y="94009"/>
                    <a:pt x="13479" y="61467"/>
                    <a:pt x="37473" y="37473"/>
                  </a:cubicBezTo>
                  <a:cubicBezTo>
                    <a:pt x="61467" y="13479"/>
                    <a:pt x="94009" y="0"/>
                    <a:pt x="127941" y="0"/>
                  </a:cubicBezTo>
                  <a:close/>
                </a:path>
              </a:pathLst>
            </a:custGeom>
            <a:solidFill>
              <a:srgbClr val="E7E6E6"/>
            </a:solidFill>
          </p:spPr>
        </p:sp>
        <p:sp>
          <p:nvSpPr>
            <p:cNvPr id="23" name="TextBox 23"/>
            <p:cNvSpPr txBox="1"/>
            <p:nvPr/>
          </p:nvSpPr>
          <p:spPr>
            <a:xfrm>
              <a:off x="0" y="-38100"/>
              <a:ext cx="812800" cy="1958809"/>
            </a:xfrm>
            <a:prstGeom prst="rect">
              <a:avLst/>
            </a:prstGeom>
          </p:spPr>
          <p:txBody>
            <a:bodyPr lIns="50800" tIns="50800" rIns="50800" bIns="50800" rtlCol="0" anchor="ctr"/>
            <a:lstStyle/>
            <a:p>
              <a:pPr algn="ctr">
                <a:lnSpc>
                  <a:spcPts val="2160"/>
                </a:lnSpc>
              </a:pPr>
              <a:endParaRPr/>
            </a:p>
          </p:txBody>
        </p:sp>
      </p:grpSp>
      <p:sp>
        <p:nvSpPr>
          <p:cNvPr id="24" name="Freeform 24"/>
          <p:cNvSpPr/>
          <p:nvPr/>
        </p:nvSpPr>
        <p:spPr>
          <a:xfrm>
            <a:off x="14328763" y="3469658"/>
            <a:ext cx="555546" cy="555546"/>
          </a:xfrm>
          <a:custGeom>
            <a:avLst/>
            <a:gdLst/>
            <a:ahLst/>
            <a:cxnLst/>
            <a:rect l="l" t="t" r="r" b="b"/>
            <a:pathLst>
              <a:path w="555546" h="555546">
                <a:moveTo>
                  <a:pt x="0" y="0"/>
                </a:moveTo>
                <a:lnTo>
                  <a:pt x="555545" y="0"/>
                </a:lnTo>
                <a:lnTo>
                  <a:pt x="555545" y="555546"/>
                </a:lnTo>
                <a:lnTo>
                  <a:pt x="0" y="5555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5" name="Freeform 25"/>
          <p:cNvSpPr/>
          <p:nvPr/>
        </p:nvSpPr>
        <p:spPr>
          <a:xfrm>
            <a:off x="10832933" y="8252374"/>
            <a:ext cx="644525" cy="644525"/>
          </a:xfrm>
          <a:custGeom>
            <a:avLst/>
            <a:gdLst/>
            <a:ahLst/>
            <a:cxnLst/>
            <a:rect l="l" t="t" r="r" b="b"/>
            <a:pathLst>
              <a:path w="644525" h="644525">
                <a:moveTo>
                  <a:pt x="0" y="0"/>
                </a:moveTo>
                <a:lnTo>
                  <a:pt x="644524" y="0"/>
                </a:lnTo>
                <a:lnTo>
                  <a:pt x="644524" y="644524"/>
                </a:lnTo>
                <a:lnTo>
                  <a:pt x="0" y="64452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6" name="Freeform 26"/>
          <p:cNvSpPr/>
          <p:nvPr/>
        </p:nvSpPr>
        <p:spPr>
          <a:xfrm>
            <a:off x="10857700" y="7325658"/>
            <a:ext cx="421891" cy="421891"/>
          </a:xfrm>
          <a:custGeom>
            <a:avLst/>
            <a:gdLst/>
            <a:ahLst/>
            <a:cxnLst/>
            <a:rect l="l" t="t" r="r" b="b"/>
            <a:pathLst>
              <a:path w="421891" h="421891">
                <a:moveTo>
                  <a:pt x="0" y="0"/>
                </a:moveTo>
                <a:lnTo>
                  <a:pt x="421891" y="0"/>
                </a:lnTo>
                <a:lnTo>
                  <a:pt x="421891" y="421891"/>
                </a:lnTo>
                <a:lnTo>
                  <a:pt x="0" y="42189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7" name="Freeform 27"/>
          <p:cNvSpPr/>
          <p:nvPr/>
        </p:nvSpPr>
        <p:spPr>
          <a:xfrm>
            <a:off x="4181190" y="3445988"/>
            <a:ext cx="725482" cy="725482"/>
          </a:xfrm>
          <a:custGeom>
            <a:avLst/>
            <a:gdLst/>
            <a:ahLst/>
            <a:cxnLst/>
            <a:rect l="l" t="t" r="r" b="b"/>
            <a:pathLst>
              <a:path w="725482" h="725482">
                <a:moveTo>
                  <a:pt x="0" y="0"/>
                </a:moveTo>
                <a:lnTo>
                  <a:pt x="725482" y="0"/>
                </a:lnTo>
                <a:lnTo>
                  <a:pt x="725482" y="725482"/>
                </a:lnTo>
                <a:lnTo>
                  <a:pt x="0" y="72548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8" name="Freeform 28"/>
          <p:cNvSpPr/>
          <p:nvPr/>
        </p:nvSpPr>
        <p:spPr>
          <a:xfrm>
            <a:off x="7466771" y="4932111"/>
            <a:ext cx="479999" cy="479999"/>
          </a:xfrm>
          <a:custGeom>
            <a:avLst/>
            <a:gdLst/>
            <a:ahLst/>
            <a:cxnLst/>
            <a:rect l="l" t="t" r="r" b="b"/>
            <a:pathLst>
              <a:path w="479999" h="479999">
                <a:moveTo>
                  <a:pt x="0" y="0"/>
                </a:moveTo>
                <a:lnTo>
                  <a:pt x="479999" y="0"/>
                </a:lnTo>
                <a:lnTo>
                  <a:pt x="479999" y="479999"/>
                </a:lnTo>
                <a:lnTo>
                  <a:pt x="0" y="47999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9" name="Freeform 29"/>
          <p:cNvSpPr/>
          <p:nvPr/>
        </p:nvSpPr>
        <p:spPr>
          <a:xfrm>
            <a:off x="10760087" y="4397498"/>
            <a:ext cx="532803" cy="532803"/>
          </a:xfrm>
          <a:custGeom>
            <a:avLst/>
            <a:gdLst/>
            <a:ahLst/>
            <a:cxnLst/>
            <a:rect l="l" t="t" r="r" b="b"/>
            <a:pathLst>
              <a:path w="532803" h="532803">
                <a:moveTo>
                  <a:pt x="0" y="0"/>
                </a:moveTo>
                <a:lnTo>
                  <a:pt x="532803" y="0"/>
                </a:lnTo>
                <a:lnTo>
                  <a:pt x="532803" y="532803"/>
                </a:lnTo>
                <a:lnTo>
                  <a:pt x="0" y="532803"/>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30" name="Freeform 30"/>
          <p:cNvSpPr/>
          <p:nvPr/>
        </p:nvSpPr>
        <p:spPr>
          <a:xfrm>
            <a:off x="10832933" y="5386613"/>
            <a:ext cx="498756" cy="498756"/>
          </a:xfrm>
          <a:custGeom>
            <a:avLst/>
            <a:gdLst/>
            <a:ahLst/>
            <a:cxnLst/>
            <a:rect l="l" t="t" r="r" b="b"/>
            <a:pathLst>
              <a:path w="498756" h="498756">
                <a:moveTo>
                  <a:pt x="0" y="0"/>
                </a:moveTo>
                <a:lnTo>
                  <a:pt x="498756" y="0"/>
                </a:lnTo>
                <a:lnTo>
                  <a:pt x="498756" y="498757"/>
                </a:lnTo>
                <a:lnTo>
                  <a:pt x="0" y="498757"/>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31" name="Freeform 31"/>
          <p:cNvSpPr/>
          <p:nvPr/>
        </p:nvSpPr>
        <p:spPr>
          <a:xfrm>
            <a:off x="10764230" y="3344402"/>
            <a:ext cx="567458" cy="567458"/>
          </a:xfrm>
          <a:custGeom>
            <a:avLst/>
            <a:gdLst/>
            <a:ahLst/>
            <a:cxnLst/>
            <a:rect l="l" t="t" r="r" b="b"/>
            <a:pathLst>
              <a:path w="567458" h="567458">
                <a:moveTo>
                  <a:pt x="0" y="0"/>
                </a:moveTo>
                <a:lnTo>
                  <a:pt x="567459" y="0"/>
                </a:lnTo>
                <a:lnTo>
                  <a:pt x="567459" y="567459"/>
                </a:lnTo>
                <a:lnTo>
                  <a:pt x="0" y="567459"/>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2" name="TextBox 32"/>
          <p:cNvSpPr txBox="1"/>
          <p:nvPr/>
        </p:nvSpPr>
        <p:spPr>
          <a:xfrm>
            <a:off x="8200399" y="1442384"/>
            <a:ext cx="1177528" cy="704850"/>
          </a:xfrm>
          <a:prstGeom prst="rect">
            <a:avLst/>
          </a:prstGeom>
        </p:spPr>
        <p:txBody>
          <a:bodyPr lIns="0" tIns="0" rIns="0" bIns="0" rtlCol="0" anchor="t">
            <a:spAutoFit/>
          </a:bodyPr>
          <a:lstStyle/>
          <a:p>
            <a:pPr algn="ctr">
              <a:lnSpc>
                <a:spcPts val="4919"/>
              </a:lnSpc>
              <a:spcBef>
                <a:spcPct val="0"/>
              </a:spcBef>
            </a:pPr>
            <a:r>
              <a:rPr lang="en-US" sz="4099" b="1" spc="38">
                <a:solidFill>
                  <a:srgbClr val="000000"/>
                </a:solidFill>
                <a:latin typeface="Calibri (MS) Bold"/>
                <a:ea typeface="Calibri (MS) Bold"/>
                <a:cs typeface="Calibri (MS) Bold"/>
                <a:sym typeface="Calibri (MS) Bold"/>
              </a:rPr>
              <a:t>Tools</a:t>
            </a:r>
          </a:p>
        </p:txBody>
      </p:sp>
      <p:sp>
        <p:nvSpPr>
          <p:cNvPr id="33" name="TextBox 33"/>
          <p:cNvSpPr txBox="1"/>
          <p:nvPr/>
        </p:nvSpPr>
        <p:spPr>
          <a:xfrm>
            <a:off x="683807" y="2439420"/>
            <a:ext cx="2457004" cy="561975"/>
          </a:xfrm>
          <a:prstGeom prst="rect">
            <a:avLst/>
          </a:prstGeom>
        </p:spPr>
        <p:txBody>
          <a:bodyPr lIns="0" tIns="0" rIns="0" bIns="0" rtlCol="0" anchor="t">
            <a:spAutoFit/>
          </a:bodyPr>
          <a:lstStyle/>
          <a:p>
            <a:pPr algn="ctr">
              <a:lnSpc>
                <a:spcPts val="3952"/>
              </a:lnSpc>
              <a:spcBef>
                <a:spcPct val="0"/>
              </a:spcBef>
            </a:pPr>
            <a:r>
              <a:rPr lang="en-US" sz="3294" b="1" spc="30">
                <a:solidFill>
                  <a:srgbClr val="000000"/>
                </a:solidFill>
                <a:latin typeface="Calibri (MS) Bold"/>
                <a:ea typeface="Calibri (MS) Bold"/>
                <a:cs typeface="Calibri (MS) Bold"/>
                <a:sym typeface="Calibri (MS) Bold"/>
              </a:rPr>
              <a:t>Orchestration</a:t>
            </a:r>
          </a:p>
        </p:txBody>
      </p:sp>
      <p:sp>
        <p:nvSpPr>
          <p:cNvPr id="34" name="TextBox 34"/>
          <p:cNvSpPr txBox="1"/>
          <p:nvPr/>
        </p:nvSpPr>
        <p:spPr>
          <a:xfrm>
            <a:off x="7761579" y="2391795"/>
            <a:ext cx="2055168" cy="609600"/>
          </a:xfrm>
          <a:prstGeom prst="rect">
            <a:avLst/>
          </a:prstGeom>
        </p:spPr>
        <p:txBody>
          <a:bodyPr lIns="0" tIns="0" rIns="0" bIns="0" rtlCol="0" anchor="t">
            <a:spAutoFit/>
          </a:bodyPr>
          <a:lstStyle/>
          <a:p>
            <a:pPr algn="ctr">
              <a:lnSpc>
                <a:spcPts val="4320"/>
              </a:lnSpc>
              <a:spcBef>
                <a:spcPct val="0"/>
              </a:spcBef>
            </a:pPr>
            <a:r>
              <a:rPr lang="en-US" sz="3600" b="1" spc="33">
                <a:solidFill>
                  <a:srgbClr val="000000"/>
                </a:solidFill>
                <a:latin typeface="Calibri (MS) Bold"/>
                <a:ea typeface="Calibri (MS) Bold"/>
                <a:cs typeface="Calibri (MS) Bold"/>
                <a:sym typeface="Calibri (MS) Bold"/>
              </a:rPr>
              <a:t>Processing</a:t>
            </a:r>
          </a:p>
        </p:txBody>
      </p:sp>
      <p:sp>
        <p:nvSpPr>
          <p:cNvPr id="35" name="TextBox 35"/>
          <p:cNvSpPr txBox="1"/>
          <p:nvPr/>
        </p:nvSpPr>
        <p:spPr>
          <a:xfrm>
            <a:off x="11279591" y="2408554"/>
            <a:ext cx="1485602" cy="609600"/>
          </a:xfrm>
          <a:prstGeom prst="rect">
            <a:avLst/>
          </a:prstGeom>
        </p:spPr>
        <p:txBody>
          <a:bodyPr lIns="0" tIns="0" rIns="0" bIns="0" rtlCol="0" anchor="t">
            <a:spAutoFit/>
          </a:bodyPr>
          <a:lstStyle/>
          <a:p>
            <a:pPr algn="ctr">
              <a:lnSpc>
                <a:spcPts val="4320"/>
              </a:lnSpc>
              <a:spcBef>
                <a:spcPct val="0"/>
              </a:spcBef>
            </a:pPr>
            <a:r>
              <a:rPr lang="en-US" sz="3600" b="1" spc="33">
                <a:solidFill>
                  <a:srgbClr val="000000"/>
                </a:solidFill>
                <a:latin typeface="Calibri (MS) Bold"/>
                <a:ea typeface="Calibri (MS) Bold"/>
                <a:cs typeface="Calibri (MS) Bold"/>
                <a:sym typeface="Calibri (MS) Bold"/>
              </a:rPr>
              <a:t>Storage</a:t>
            </a:r>
          </a:p>
        </p:txBody>
      </p:sp>
      <p:sp>
        <p:nvSpPr>
          <p:cNvPr id="36" name="TextBox 36"/>
          <p:cNvSpPr txBox="1"/>
          <p:nvPr/>
        </p:nvSpPr>
        <p:spPr>
          <a:xfrm>
            <a:off x="14331935" y="2415607"/>
            <a:ext cx="2485727" cy="609600"/>
          </a:xfrm>
          <a:prstGeom prst="rect">
            <a:avLst/>
          </a:prstGeom>
        </p:spPr>
        <p:txBody>
          <a:bodyPr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Visualization</a:t>
            </a:r>
          </a:p>
        </p:txBody>
      </p:sp>
      <p:sp>
        <p:nvSpPr>
          <p:cNvPr id="37" name="TextBox 37"/>
          <p:cNvSpPr txBox="1"/>
          <p:nvPr/>
        </p:nvSpPr>
        <p:spPr>
          <a:xfrm>
            <a:off x="1260218" y="3378920"/>
            <a:ext cx="1569975" cy="496226"/>
          </a:xfrm>
          <a:prstGeom prst="rect">
            <a:avLst/>
          </a:prstGeom>
        </p:spPr>
        <p:txBody>
          <a:bodyPr wrap="square" lIns="0" tIns="0" rIns="0" bIns="0" rtlCol="0" anchor="t">
            <a:spAutoFit/>
          </a:bodyPr>
          <a:lstStyle/>
          <a:p>
            <a:pPr algn="ctr">
              <a:lnSpc>
                <a:spcPts val="3952"/>
              </a:lnSpc>
              <a:spcBef>
                <a:spcPct val="0"/>
              </a:spcBef>
            </a:pPr>
            <a:r>
              <a:rPr lang="en-US" sz="3294" b="1" spc="30" dirty="0">
                <a:solidFill>
                  <a:srgbClr val="000000"/>
                </a:solidFill>
                <a:latin typeface="Calibri (MS) Bold"/>
                <a:ea typeface="Calibri (MS) Bold"/>
                <a:cs typeface="Calibri (MS) Bold"/>
                <a:sym typeface="Calibri (MS) Bold"/>
              </a:rPr>
              <a:t>Airflow</a:t>
            </a:r>
          </a:p>
        </p:txBody>
      </p:sp>
      <p:sp>
        <p:nvSpPr>
          <p:cNvPr id="38" name="TextBox 38"/>
          <p:cNvSpPr txBox="1"/>
          <p:nvPr/>
        </p:nvSpPr>
        <p:spPr>
          <a:xfrm>
            <a:off x="1161022" y="4626446"/>
            <a:ext cx="1272480" cy="561975"/>
          </a:xfrm>
          <a:prstGeom prst="rect">
            <a:avLst/>
          </a:prstGeom>
        </p:spPr>
        <p:txBody>
          <a:bodyPr lIns="0" tIns="0" rIns="0" bIns="0" rtlCol="0" anchor="t">
            <a:spAutoFit/>
          </a:bodyPr>
          <a:lstStyle/>
          <a:p>
            <a:pPr algn="ctr">
              <a:lnSpc>
                <a:spcPts val="3952"/>
              </a:lnSpc>
              <a:spcBef>
                <a:spcPct val="0"/>
              </a:spcBef>
            </a:pPr>
            <a:r>
              <a:rPr lang="en-US" sz="3294" b="1" spc="30" dirty="0">
                <a:solidFill>
                  <a:srgbClr val="000000"/>
                </a:solidFill>
                <a:latin typeface="Calibri (MS) Bold"/>
                <a:ea typeface="Calibri (MS) Bold"/>
                <a:cs typeface="Calibri (MS) Bold"/>
                <a:sym typeface="Calibri (MS) Bold"/>
              </a:rPr>
              <a:t>Prefect</a:t>
            </a:r>
          </a:p>
        </p:txBody>
      </p:sp>
      <p:sp>
        <p:nvSpPr>
          <p:cNvPr id="39" name="TextBox 39"/>
          <p:cNvSpPr txBox="1"/>
          <p:nvPr/>
        </p:nvSpPr>
        <p:spPr>
          <a:xfrm>
            <a:off x="8114656" y="3487358"/>
            <a:ext cx="1514858" cy="551433"/>
          </a:xfrm>
          <a:prstGeom prst="rect">
            <a:avLst/>
          </a:prstGeom>
        </p:spPr>
        <p:txBody>
          <a:bodyPr wrap="square"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Spark</a:t>
            </a:r>
          </a:p>
        </p:txBody>
      </p:sp>
      <p:sp>
        <p:nvSpPr>
          <p:cNvPr id="40" name="TextBox 40"/>
          <p:cNvSpPr txBox="1"/>
          <p:nvPr/>
        </p:nvSpPr>
        <p:spPr>
          <a:xfrm>
            <a:off x="8116554" y="4833973"/>
            <a:ext cx="1485162" cy="551433"/>
          </a:xfrm>
          <a:prstGeom prst="rect">
            <a:avLst/>
          </a:prstGeom>
        </p:spPr>
        <p:txBody>
          <a:bodyPr wrap="square" lIns="0" tIns="0" rIns="0" bIns="0" rtlCol="0" anchor="t">
            <a:spAutoFit/>
          </a:bodyPr>
          <a:lstStyle/>
          <a:p>
            <a:pPr algn="ctr">
              <a:lnSpc>
                <a:spcPts val="4320"/>
              </a:lnSpc>
              <a:spcBef>
                <a:spcPct val="0"/>
              </a:spcBef>
            </a:pPr>
            <a:r>
              <a:rPr lang="en-US" sz="3600" b="1" spc="33" dirty="0" err="1">
                <a:solidFill>
                  <a:srgbClr val="000000"/>
                </a:solidFill>
                <a:latin typeface="Calibri (MS) Bold"/>
                <a:ea typeface="Calibri (MS) Bold"/>
                <a:cs typeface="Calibri (MS) Bold"/>
                <a:sym typeface="Calibri (MS) Bold"/>
              </a:rPr>
              <a:t>Flink</a:t>
            </a:r>
            <a:endParaRPr lang="en-US" sz="3600" b="1" spc="33" dirty="0">
              <a:solidFill>
                <a:srgbClr val="000000"/>
              </a:solidFill>
              <a:latin typeface="Calibri (MS) Bold"/>
              <a:ea typeface="Calibri (MS) Bold"/>
              <a:cs typeface="Calibri (MS) Bold"/>
              <a:sym typeface="Calibri (MS) Bold"/>
            </a:endParaRPr>
          </a:p>
        </p:txBody>
      </p:sp>
      <p:sp>
        <p:nvSpPr>
          <p:cNvPr id="41" name="TextBox 41"/>
          <p:cNvSpPr txBox="1"/>
          <p:nvPr/>
        </p:nvSpPr>
        <p:spPr>
          <a:xfrm>
            <a:off x="11564400" y="3244320"/>
            <a:ext cx="1846799" cy="551433"/>
          </a:xfrm>
          <a:prstGeom prst="rect">
            <a:avLst/>
          </a:prstGeom>
        </p:spPr>
        <p:txBody>
          <a:bodyPr wrap="square"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MySQL</a:t>
            </a:r>
          </a:p>
        </p:txBody>
      </p:sp>
      <p:sp>
        <p:nvSpPr>
          <p:cNvPr id="42" name="TextBox 42"/>
          <p:cNvSpPr txBox="1"/>
          <p:nvPr/>
        </p:nvSpPr>
        <p:spPr>
          <a:xfrm>
            <a:off x="11352557" y="4350729"/>
            <a:ext cx="2443460" cy="551433"/>
          </a:xfrm>
          <a:prstGeom prst="rect">
            <a:avLst/>
          </a:prstGeom>
        </p:spPr>
        <p:txBody>
          <a:bodyPr wrap="square"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PostgreSQL</a:t>
            </a:r>
          </a:p>
        </p:txBody>
      </p:sp>
      <p:sp>
        <p:nvSpPr>
          <p:cNvPr id="43" name="TextBox 43"/>
          <p:cNvSpPr txBox="1"/>
          <p:nvPr/>
        </p:nvSpPr>
        <p:spPr>
          <a:xfrm>
            <a:off x="11550039" y="5314279"/>
            <a:ext cx="1927771" cy="609600"/>
          </a:xfrm>
          <a:prstGeom prst="rect">
            <a:avLst/>
          </a:prstGeom>
        </p:spPr>
        <p:txBody>
          <a:bodyPr lIns="0" tIns="0" rIns="0" bIns="0" rtlCol="0" anchor="t">
            <a:spAutoFit/>
          </a:bodyPr>
          <a:lstStyle/>
          <a:p>
            <a:pPr algn="ctr">
              <a:lnSpc>
                <a:spcPts val="4320"/>
              </a:lnSpc>
              <a:spcBef>
                <a:spcPct val="0"/>
              </a:spcBef>
            </a:pPr>
            <a:r>
              <a:rPr lang="en-US" sz="3600" b="1" spc="33">
                <a:solidFill>
                  <a:srgbClr val="000000"/>
                </a:solidFill>
                <a:latin typeface="Calibri (MS) Bold"/>
                <a:ea typeface="Calibri (MS) Bold"/>
                <a:cs typeface="Calibri (MS) Bold"/>
                <a:sym typeface="Calibri (MS) Bold"/>
              </a:rPr>
              <a:t>MongoDB</a:t>
            </a:r>
          </a:p>
        </p:txBody>
      </p:sp>
      <p:sp>
        <p:nvSpPr>
          <p:cNvPr id="44" name="TextBox 44"/>
          <p:cNvSpPr txBox="1"/>
          <p:nvPr/>
        </p:nvSpPr>
        <p:spPr>
          <a:xfrm>
            <a:off x="11526078" y="6267376"/>
            <a:ext cx="1975693" cy="609600"/>
          </a:xfrm>
          <a:prstGeom prst="rect">
            <a:avLst/>
          </a:prstGeom>
        </p:spPr>
        <p:txBody>
          <a:bodyPr lIns="0" tIns="0" rIns="0" bIns="0" rtlCol="0" anchor="t">
            <a:spAutoFit/>
          </a:bodyPr>
          <a:lstStyle/>
          <a:p>
            <a:pPr algn="ctr">
              <a:lnSpc>
                <a:spcPts val="4320"/>
              </a:lnSpc>
              <a:spcBef>
                <a:spcPct val="0"/>
              </a:spcBef>
            </a:pPr>
            <a:r>
              <a:rPr lang="en-US" sz="3600" b="1" spc="33">
                <a:solidFill>
                  <a:srgbClr val="000000"/>
                </a:solidFill>
                <a:latin typeface="Calibri (MS) Bold"/>
                <a:ea typeface="Calibri (MS) Bold"/>
                <a:cs typeface="Calibri (MS) Bold"/>
                <a:sym typeface="Calibri (MS) Bold"/>
              </a:rPr>
              <a:t>Cassandra</a:t>
            </a:r>
          </a:p>
        </p:txBody>
      </p:sp>
      <p:sp>
        <p:nvSpPr>
          <p:cNvPr id="45" name="TextBox 45"/>
          <p:cNvSpPr txBox="1"/>
          <p:nvPr/>
        </p:nvSpPr>
        <p:spPr>
          <a:xfrm>
            <a:off x="11526078" y="7236261"/>
            <a:ext cx="1785482" cy="551433"/>
          </a:xfrm>
          <a:prstGeom prst="rect">
            <a:avLst/>
          </a:prstGeom>
        </p:spPr>
        <p:txBody>
          <a:bodyPr wrap="square"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Neo4j</a:t>
            </a:r>
          </a:p>
        </p:txBody>
      </p:sp>
      <p:sp>
        <p:nvSpPr>
          <p:cNvPr id="46" name="TextBox 46"/>
          <p:cNvSpPr txBox="1"/>
          <p:nvPr/>
        </p:nvSpPr>
        <p:spPr>
          <a:xfrm>
            <a:off x="15157058" y="3439145"/>
            <a:ext cx="1704826" cy="609600"/>
          </a:xfrm>
          <a:prstGeom prst="rect">
            <a:avLst/>
          </a:prstGeom>
        </p:spPr>
        <p:txBody>
          <a:bodyPr lIns="0" tIns="0" rIns="0" bIns="0" rtlCol="0" anchor="t">
            <a:spAutoFit/>
          </a:bodyPr>
          <a:lstStyle/>
          <a:p>
            <a:pPr algn="ctr">
              <a:lnSpc>
                <a:spcPts val="4320"/>
              </a:lnSpc>
              <a:spcBef>
                <a:spcPct val="0"/>
              </a:spcBef>
            </a:pPr>
            <a:r>
              <a:rPr lang="en-US" sz="3600" b="1" spc="33">
                <a:solidFill>
                  <a:srgbClr val="000000"/>
                </a:solidFill>
                <a:latin typeface="Calibri (MS) Bold"/>
                <a:ea typeface="Calibri (MS) Bold"/>
                <a:cs typeface="Calibri (MS) Bold"/>
                <a:sym typeface="Calibri (MS) Bold"/>
              </a:rPr>
              <a:t>Superset</a:t>
            </a:r>
          </a:p>
        </p:txBody>
      </p:sp>
      <p:sp>
        <p:nvSpPr>
          <p:cNvPr id="47" name="TextBox 47"/>
          <p:cNvSpPr txBox="1"/>
          <p:nvPr/>
        </p:nvSpPr>
        <p:spPr>
          <a:xfrm>
            <a:off x="4439899" y="2391795"/>
            <a:ext cx="1797100" cy="609600"/>
          </a:xfrm>
          <a:prstGeom prst="rect">
            <a:avLst/>
          </a:prstGeom>
        </p:spPr>
        <p:txBody>
          <a:bodyPr lIns="0" tIns="0" rIns="0" bIns="0" rtlCol="0" anchor="t">
            <a:spAutoFit/>
          </a:bodyPr>
          <a:lstStyle/>
          <a:p>
            <a:pPr algn="ctr">
              <a:lnSpc>
                <a:spcPts val="4320"/>
              </a:lnSpc>
              <a:spcBef>
                <a:spcPct val="0"/>
              </a:spcBef>
            </a:pPr>
            <a:r>
              <a:rPr lang="en-US" sz="3600" b="1" spc="33">
                <a:solidFill>
                  <a:srgbClr val="000000"/>
                </a:solidFill>
                <a:latin typeface="Calibri (MS) Bold"/>
                <a:ea typeface="Calibri (MS) Bold"/>
                <a:cs typeface="Calibri (MS) Bold"/>
                <a:sym typeface="Calibri (MS) Bold"/>
              </a:rPr>
              <a:t>Ingestion</a:t>
            </a:r>
          </a:p>
        </p:txBody>
      </p:sp>
      <p:sp>
        <p:nvSpPr>
          <p:cNvPr id="48" name="TextBox 48"/>
          <p:cNvSpPr txBox="1"/>
          <p:nvPr/>
        </p:nvSpPr>
        <p:spPr>
          <a:xfrm>
            <a:off x="4904393" y="3470592"/>
            <a:ext cx="1087041" cy="609600"/>
          </a:xfrm>
          <a:prstGeom prst="rect">
            <a:avLst/>
          </a:prstGeom>
        </p:spPr>
        <p:txBody>
          <a:bodyPr lIns="0" tIns="0" rIns="0" bIns="0" rtlCol="0" anchor="t">
            <a:spAutoFit/>
          </a:bodyPr>
          <a:lstStyle/>
          <a:p>
            <a:pPr algn="ctr">
              <a:lnSpc>
                <a:spcPts val="4320"/>
              </a:lnSpc>
              <a:spcBef>
                <a:spcPct val="0"/>
              </a:spcBef>
            </a:pPr>
            <a:r>
              <a:rPr lang="en-US" sz="3600" b="1" spc="33">
                <a:solidFill>
                  <a:srgbClr val="000000"/>
                </a:solidFill>
                <a:latin typeface="Calibri (MS) Bold"/>
                <a:ea typeface="Calibri (MS) Bold"/>
                <a:cs typeface="Calibri (MS) Bold"/>
                <a:sym typeface="Calibri (MS) Bold"/>
              </a:rPr>
              <a:t>Kafka</a:t>
            </a:r>
          </a:p>
        </p:txBody>
      </p:sp>
      <p:sp>
        <p:nvSpPr>
          <p:cNvPr id="49" name="TextBox 49"/>
          <p:cNvSpPr txBox="1"/>
          <p:nvPr/>
        </p:nvSpPr>
        <p:spPr>
          <a:xfrm>
            <a:off x="4994655" y="4833973"/>
            <a:ext cx="902783" cy="551433"/>
          </a:xfrm>
          <a:prstGeom prst="rect">
            <a:avLst/>
          </a:prstGeom>
        </p:spPr>
        <p:txBody>
          <a:bodyPr wrap="square" lIns="0" tIns="0" rIns="0" bIns="0" rtlCol="0" anchor="t">
            <a:spAutoFit/>
          </a:bodyPr>
          <a:lstStyle/>
          <a:p>
            <a:pPr algn="ctr">
              <a:lnSpc>
                <a:spcPts val="4320"/>
              </a:lnSpc>
              <a:spcBef>
                <a:spcPct val="0"/>
              </a:spcBef>
            </a:pPr>
            <a:r>
              <a:rPr lang="en-US" sz="3600" b="1" spc="33" dirty="0" err="1">
                <a:solidFill>
                  <a:srgbClr val="000000"/>
                </a:solidFill>
                <a:latin typeface="Calibri (MS) Bold"/>
                <a:ea typeface="Calibri (MS) Bold"/>
                <a:cs typeface="Calibri (MS) Bold"/>
                <a:sym typeface="Calibri (MS) Bold"/>
              </a:rPr>
              <a:t>Nifi</a:t>
            </a:r>
            <a:endParaRPr lang="en-US" sz="3600" b="1" spc="33" dirty="0">
              <a:solidFill>
                <a:srgbClr val="000000"/>
              </a:solidFill>
              <a:latin typeface="Calibri (MS) Bold"/>
              <a:ea typeface="Calibri (MS) Bold"/>
              <a:cs typeface="Calibri (MS) Bold"/>
              <a:sym typeface="Calibri (MS) Bold"/>
            </a:endParaRPr>
          </a:p>
        </p:txBody>
      </p:sp>
      <p:sp>
        <p:nvSpPr>
          <p:cNvPr id="50" name="TextBox 50"/>
          <p:cNvSpPr txBox="1"/>
          <p:nvPr/>
        </p:nvSpPr>
        <p:spPr>
          <a:xfrm>
            <a:off x="11477458" y="8290884"/>
            <a:ext cx="1975693" cy="551433"/>
          </a:xfrm>
          <a:prstGeom prst="rect">
            <a:avLst/>
          </a:prstGeom>
        </p:spPr>
        <p:txBody>
          <a:bodyPr wrap="square" lIns="0" tIns="0" rIns="0" bIns="0" rtlCol="0" anchor="t">
            <a:spAutoFit/>
          </a:bodyPr>
          <a:lstStyle/>
          <a:p>
            <a:pPr algn="ctr">
              <a:lnSpc>
                <a:spcPts val="4320"/>
              </a:lnSpc>
              <a:spcBef>
                <a:spcPct val="0"/>
              </a:spcBef>
            </a:pPr>
            <a:r>
              <a:rPr lang="en-US" sz="3600" b="1" spc="33" dirty="0">
                <a:solidFill>
                  <a:srgbClr val="000000"/>
                </a:solidFill>
                <a:latin typeface="Calibri (MS) Bold"/>
                <a:ea typeface="Calibri (MS) Bold"/>
                <a:cs typeface="Calibri (MS) Bold"/>
                <a:sym typeface="Calibri (MS) Bold"/>
              </a:rPr>
              <a:t>Hadoop</a:t>
            </a:r>
          </a:p>
        </p:txBody>
      </p:sp>
      <p:sp>
        <p:nvSpPr>
          <p:cNvPr id="51" name="TextBox 51"/>
          <p:cNvSpPr txBox="1"/>
          <p:nvPr/>
        </p:nvSpPr>
        <p:spPr>
          <a:xfrm>
            <a:off x="899045" y="95250"/>
            <a:ext cx="16276320" cy="933450"/>
          </a:xfrm>
          <a:prstGeom prst="rect">
            <a:avLst/>
          </a:prstGeom>
        </p:spPr>
        <p:txBody>
          <a:bodyPr lIns="0" tIns="0" rIns="0" bIns="0" rtlCol="0" anchor="t">
            <a:spAutoFit/>
          </a:bodyPr>
          <a:lstStyle/>
          <a:p>
            <a:pPr algn="ctr">
              <a:lnSpc>
                <a:spcPts val="6480"/>
              </a:lnSpc>
            </a:pPr>
            <a:r>
              <a:rPr lang="en-US" sz="5400" b="1">
                <a:solidFill>
                  <a:srgbClr val="FFFFFF"/>
                </a:solidFill>
                <a:latin typeface="Calibri (MS) Bold"/>
                <a:ea typeface="Calibri (MS) Bold"/>
                <a:cs typeface="Calibri (MS) Bold"/>
                <a:sym typeface="Calibri (MS) Bold"/>
              </a:rPr>
              <a:t>Methodology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1662</Words>
  <Application>Microsoft Office PowerPoint</Application>
  <PresentationFormat>Custom</PresentationFormat>
  <Paragraphs>428</Paragraphs>
  <Slides>58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Calibri</vt:lpstr>
      <vt:lpstr>Arimo Bold</vt:lpstr>
      <vt:lpstr>Calibri (MS) Bold</vt:lpstr>
      <vt:lpstr>Arimo</vt:lpstr>
      <vt:lpstr>Calibri (MS)</vt:lpstr>
      <vt:lpstr>ui-sans-serif</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Presentation</dc:title>
  <cp:lastModifiedBy>Ahmad Shaheer</cp:lastModifiedBy>
  <cp:revision>35</cp:revision>
  <dcterms:created xsi:type="dcterms:W3CDTF">2006-08-16T00:00:00Z</dcterms:created>
  <dcterms:modified xsi:type="dcterms:W3CDTF">2025-01-20T08:15:27Z</dcterms:modified>
  <dc:identifier>DAGcXa0HlHY</dc:identifier>
</cp:coreProperties>
</file>